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3" r:id="rId12"/>
    <p:sldId id="271" r:id="rId13"/>
    <p:sldId id="283" r:id="rId14"/>
    <p:sldId id="282" r:id="rId15"/>
    <p:sldId id="287" r:id="rId16"/>
    <p:sldId id="289" r:id="rId17"/>
    <p:sldId id="288" r:id="rId18"/>
    <p:sldId id="291" r:id="rId19"/>
    <p:sldId id="284" r:id="rId20"/>
    <p:sldId id="285" r:id="rId21"/>
    <p:sldId id="286" r:id="rId22"/>
    <p:sldId id="290" r:id="rId23"/>
    <p:sldId id="275" r:id="rId24"/>
    <p:sldId id="276" r:id="rId25"/>
    <p:sldId id="274" r:id="rId26"/>
    <p:sldId id="277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6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143F1-CBA2-4449-A1CC-2372FA4A784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D35F9-3FFC-46A5-BC60-F62ECBE6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1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9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1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8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7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9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55EA-8C55-45EB-8FE5-71AE05086EA9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F605B-CD40-4478-9076-1F9C2EE1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02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91A1-47CD-B9A2-EE38-7EC776EF8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968"/>
            <a:ext cx="6979024" cy="2512250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 anchor="ctr">
            <a:noAutofit/>
          </a:bodyPr>
          <a:lstStyle/>
          <a:p>
            <a:pPr algn="l"/>
            <a:r>
              <a:rPr lang="en-US" sz="4400" dirty="0">
                <a:effectLst/>
                <a:latin typeface="Arial" panose="020B0604020202020204" pitchFamily="34" charset="0"/>
              </a:rPr>
              <a:t>Testing for Hardy-Weinberg Proportions: </a:t>
            </a:r>
            <a:br>
              <a:rPr lang="en-US" sz="4400" dirty="0">
                <a:effectLst/>
                <a:latin typeface="Arial" panose="020B0604020202020204" pitchFamily="34" charset="0"/>
              </a:rPr>
            </a:br>
            <a:r>
              <a:rPr lang="en-US" sz="4400" dirty="0">
                <a:effectLst/>
                <a:latin typeface="Arial" panose="020B0604020202020204" pitchFamily="34" charset="0"/>
              </a:rPr>
              <a:t>Theory and Filtering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20FD6-E37D-3CFA-11B4-B2BDB8733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48218"/>
            <a:ext cx="2221845" cy="1199143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fontScale="85000"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William Hemstrom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ConGen</a:t>
            </a:r>
            <a:r>
              <a:rPr lang="en-US" dirty="0"/>
              <a:t> 2023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August 29th,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BBA0B-0847-EF2B-D2BF-34A35E50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87" y="364918"/>
            <a:ext cx="4359678" cy="385241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CD9A-3263-176D-0315-683D0CE8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631" y="2676410"/>
            <a:ext cx="4573393" cy="3921052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73255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D7F429-455C-7DE3-BD44-FDF8B05CF633}"/>
              </a:ext>
            </a:extLst>
          </p:cNvPr>
          <p:cNvGrpSpPr/>
          <p:nvPr/>
        </p:nvGrpSpPr>
        <p:grpSpPr>
          <a:xfrm>
            <a:off x="3977425" y="483041"/>
            <a:ext cx="4237149" cy="2761202"/>
            <a:chOff x="3977425" y="483041"/>
            <a:chExt cx="4237149" cy="27612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42DF22-2BA5-92D4-22FC-BF13DEC63123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D0A907-4959-E717-E1C6-F5E43315E842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9E9A1D-CC28-1469-AA85-6FBF4C2536EE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B3E9EA-676D-C78D-4DAF-94C626BC5DFD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D86D37-BEF5-E9D3-E76A-AF56600D7127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038E5A-0B64-0469-7D79-BF39A1DF05C9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0BB6E-4B86-34CF-D8FE-264AE4F4D4BA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FF4D9F-ABC6-B382-93DF-68083D3F32F1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77AE7D-1016-D2D1-7E18-3E58FE4CB5B1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00F27C-1D07-E370-74ED-34BE07252C5B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57276F-E548-4FF5-6C26-8DEAFB134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513"/>
            <a:ext cx="10515600" cy="3308080"/>
          </a:xfr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dirty="0"/>
              <a:t>Selection (GGs are lethal)</a:t>
            </a:r>
          </a:p>
          <a:p>
            <a:r>
              <a:rPr lang="en-US" dirty="0"/>
              <a:t>Migration (a bunch of GGs enter or leave the population)</a:t>
            </a:r>
          </a:p>
          <a:p>
            <a:r>
              <a:rPr lang="en-US" dirty="0"/>
              <a:t>Drift (randomly lost most of our GGs)</a:t>
            </a:r>
          </a:p>
          <a:p>
            <a:r>
              <a:rPr lang="en-US" dirty="0" err="1"/>
              <a:t>Paralogy</a:t>
            </a:r>
            <a:r>
              <a:rPr lang="en-US" dirty="0"/>
              <a:t> (all individuals are actually AA </a:t>
            </a:r>
            <a:r>
              <a:rPr lang="en-US" i="1" dirty="0"/>
              <a:t>and </a:t>
            </a:r>
            <a:r>
              <a:rPr lang="en-US" dirty="0"/>
              <a:t>GG, so </a:t>
            </a:r>
            <a:r>
              <a:rPr lang="en-US" i="1" dirty="0"/>
              <a:t>look </a:t>
            </a:r>
            <a:r>
              <a:rPr lang="en-US" dirty="0"/>
              <a:t>AG)</a:t>
            </a:r>
          </a:p>
          <a:p>
            <a:r>
              <a:rPr lang="en-US" i="1" dirty="0"/>
              <a:t>Sequencing or genotyping errors </a:t>
            </a:r>
            <a:r>
              <a:rPr lang="en-US" dirty="0"/>
              <a:t>(the G allele doesn’t sequence well if there is also an A allele).</a:t>
            </a:r>
            <a:endParaRPr lang="en-US" i="1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78D39E-B714-7B9A-6974-AA0371CFADFB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1692998" cy="615636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Filtering?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567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57276F-E548-4FF5-6C26-8DEAFB134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513"/>
            <a:ext cx="10515600" cy="3308080"/>
          </a:xfr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b="1" dirty="0"/>
              <a:t>Selection (GGs are lethal)</a:t>
            </a:r>
          </a:p>
          <a:p>
            <a:r>
              <a:rPr lang="en-US" b="1" dirty="0"/>
              <a:t>Migration (a bunch of GGs enter or leave the population)</a:t>
            </a:r>
          </a:p>
          <a:p>
            <a:r>
              <a:rPr lang="en-US" b="1" dirty="0"/>
              <a:t>Drift (randomly lost most of our GGs)</a:t>
            </a:r>
          </a:p>
          <a:p>
            <a:r>
              <a:rPr lang="en-US" dirty="0" err="1"/>
              <a:t>Paralogy</a:t>
            </a:r>
            <a:r>
              <a:rPr lang="en-US" dirty="0"/>
              <a:t> (all individuals are actually AA </a:t>
            </a:r>
            <a:r>
              <a:rPr lang="en-US" i="1" dirty="0"/>
              <a:t>and </a:t>
            </a:r>
            <a:r>
              <a:rPr lang="en-US" dirty="0"/>
              <a:t>GG, so </a:t>
            </a:r>
            <a:r>
              <a:rPr lang="en-US" i="1" dirty="0"/>
              <a:t>look </a:t>
            </a:r>
            <a:r>
              <a:rPr lang="en-US" dirty="0"/>
              <a:t>AG)</a:t>
            </a:r>
          </a:p>
          <a:p>
            <a:r>
              <a:rPr lang="en-US" i="1" dirty="0"/>
              <a:t>Sequencing or genotyping errors </a:t>
            </a:r>
            <a:r>
              <a:rPr lang="en-US" dirty="0"/>
              <a:t>(the G allele doesn’t sequence well if there is also an A allele).</a:t>
            </a:r>
            <a:endParaRPr lang="en-US" i="1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C924D4-C45C-9A85-2778-4C4AA2410F27}"/>
              </a:ext>
            </a:extLst>
          </p:cNvPr>
          <p:cNvCxnSpPr>
            <a:cxnSpLocks/>
          </p:cNvCxnSpPr>
          <p:nvPr/>
        </p:nvCxnSpPr>
        <p:spPr>
          <a:xfrm flipH="1">
            <a:off x="8937185" y="4620663"/>
            <a:ext cx="769545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64F3926F-53FC-9B0F-88FB-45712ECBB19E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1692998" cy="615636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Filtering?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6DDD1D-3BEB-BE13-172C-AEEC23998900}"/>
              </a:ext>
            </a:extLst>
          </p:cNvPr>
          <p:cNvGrpSpPr/>
          <p:nvPr/>
        </p:nvGrpSpPr>
        <p:grpSpPr>
          <a:xfrm>
            <a:off x="3977425" y="483041"/>
            <a:ext cx="4237149" cy="2761202"/>
            <a:chOff x="3977425" y="483041"/>
            <a:chExt cx="4237149" cy="27612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686288-2D5B-8B3B-5E94-8CF3AC879359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CC2957-2CA4-898D-9C91-0E980BCF1C66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021896-B415-7077-120E-ED39A6F519E7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F53402-005E-145A-762C-2799FABD79FB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864A54-68C7-E38F-9E4C-8963E15A90F3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2FDE92-60E3-8D5D-4E7E-3C460A4C673E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B4D52F-9CF3-FF7F-4CFD-DE5D390EA1EC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D81DE3-7F95-52C7-8FA0-D15AE40F1498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CD4A12-D6A3-0624-944E-60A50207F559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8FB847-BE7B-C396-BD5A-E8BB890E9554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81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57276F-E548-4FF5-6C26-8DEAFB134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1513"/>
            <a:ext cx="10515600" cy="3308080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dirty="0"/>
              <a:t>Selection (GGs are lethal)</a:t>
            </a:r>
          </a:p>
          <a:p>
            <a:r>
              <a:rPr lang="en-US" dirty="0"/>
              <a:t>Migration (a bunch of GGs enter or leave the population)</a:t>
            </a:r>
          </a:p>
          <a:p>
            <a:r>
              <a:rPr lang="en-US" dirty="0"/>
              <a:t>Drift (randomly lost most of our GGs)</a:t>
            </a:r>
          </a:p>
          <a:p>
            <a:r>
              <a:rPr lang="en-US" b="1" dirty="0" err="1"/>
              <a:t>Paralogy</a:t>
            </a:r>
            <a:r>
              <a:rPr lang="en-US" b="1" dirty="0"/>
              <a:t> (all individuals are actually AA </a:t>
            </a:r>
            <a:r>
              <a:rPr lang="en-US" b="1" i="1" dirty="0"/>
              <a:t>and </a:t>
            </a:r>
            <a:r>
              <a:rPr lang="en-US" b="1" dirty="0"/>
              <a:t>GG, so </a:t>
            </a:r>
            <a:r>
              <a:rPr lang="en-US" b="1" i="1" dirty="0"/>
              <a:t>look </a:t>
            </a:r>
            <a:r>
              <a:rPr lang="en-US" b="1" dirty="0"/>
              <a:t>AG)</a:t>
            </a:r>
          </a:p>
          <a:p>
            <a:r>
              <a:rPr lang="en-US" b="1" i="1" dirty="0"/>
              <a:t>Sequencing or genotyping errors </a:t>
            </a:r>
            <a:r>
              <a:rPr lang="en-US" b="1" dirty="0"/>
              <a:t>(the G allele doesn’t sequence well if there is also an A allele).</a:t>
            </a:r>
            <a:endParaRPr lang="en-US" b="1" i="1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45759C-3C51-A0CC-CBE9-561DEF0D63FF}"/>
              </a:ext>
            </a:extLst>
          </p:cNvPr>
          <p:cNvCxnSpPr>
            <a:cxnSpLocks/>
          </p:cNvCxnSpPr>
          <p:nvPr/>
        </p:nvCxnSpPr>
        <p:spPr>
          <a:xfrm flipH="1">
            <a:off x="11171504" y="5515165"/>
            <a:ext cx="76954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26293F2-D30B-D291-D742-8BF48AD04E81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1692998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Filtering?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DF61D-EF70-6AA6-40F2-81B017B434B1}"/>
              </a:ext>
            </a:extLst>
          </p:cNvPr>
          <p:cNvGrpSpPr/>
          <p:nvPr/>
        </p:nvGrpSpPr>
        <p:grpSpPr>
          <a:xfrm>
            <a:off x="3977425" y="483041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6C52F8-F26A-9E1B-A00B-472FE11A1CEF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C9624-CEEF-5995-DD53-9C44B807B2BF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61109F-AA2D-5B25-25FD-74B1822523FD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337904-FF80-9570-1A24-83C440BE7690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92DFE4-E99F-C9C0-0642-9AEFF8D42E72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0FAC94-5766-45DA-7693-E1D952C09804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E4A804-4CA1-0306-0CF5-B98520D2BF7E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D3B403-E6FF-9998-C32A-A0102166FC89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3B5CBE-C7AB-A5FC-1873-08E76E68CD3B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D86720-CCB7-6C22-F88B-049023F80539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81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CFD4B9-C274-D33B-CC6D-94B58C00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762"/>
            <a:ext cx="10515600" cy="518813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b="1" dirty="0"/>
              <a:t>Selection (GGs are lethal)</a:t>
            </a:r>
          </a:p>
          <a:p>
            <a:r>
              <a:rPr lang="en-US" b="1" dirty="0"/>
              <a:t>Migration (a bunch of GGs enter or leave the population)</a:t>
            </a:r>
          </a:p>
          <a:p>
            <a:r>
              <a:rPr lang="en-US" b="1" dirty="0"/>
              <a:t>Drift (randomly lost most of our GGs)</a:t>
            </a:r>
          </a:p>
          <a:p>
            <a:r>
              <a:rPr lang="en-US" dirty="0" err="1"/>
              <a:t>Paralogy</a:t>
            </a:r>
            <a:r>
              <a:rPr lang="en-US" dirty="0"/>
              <a:t> (all individuals are actually AA </a:t>
            </a:r>
            <a:r>
              <a:rPr lang="en-US" i="1" dirty="0"/>
              <a:t>and </a:t>
            </a:r>
            <a:r>
              <a:rPr lang="en-US" dirty="0"/>
              <a:t>GG, so </a:t>
            </a:r>
            <a:r>
              <a:rPr lang="en-US" i="1" dirty="0"/>
              <a:t>look </a:t>
            </a:r>
            <a:r>
              <a:rPr lang="en-US" dirty="0"/>
              <a:t>AG)</a:t>
            </a:r>
          </a:p>
          <a:p>
            <a:r>
              <a:rPr lang="en-US" i="1" dirty="0"/>
              <a:t>Sequencing or genotyping errors </a:t>
            </a:r>
            <a:r>
              <a:rPr lang="en-US" dirty="0"/>
              <a:t>(the G allele doesn’t sequence well if there is also an A allele).</a:t>
            </a:r>
            <a:endParaRPr lang="en-US" i="1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9BA3A0-70A2-EB25-20AE-1BA471CE391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54342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Filtering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412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AADBF8-C490-A98D-9357-311699B682A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54342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Filtering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B9668C-71A7-1932-03FA-F8B35FF8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23" y="916827"/>
            <a:ext cx="4910418" cy="518813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methods </a:t>
            </a:r>
            <a:r>
              <a:rPr lang="en-US" i="1" dirty="0"/>
              <a:t>assume </a:t>
            </a:r>
            <a:r>
              <a:rPr lang="en-US" dirty="0"/>
              <a:t>HWE!</a:t>
            </a:r>
          </a:p>
          <a:p>
            <a:r>
              <a:rPr lang="en-US" dirty="0"/>
              <a:t>For example: STRUCTURE!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Sequencing errors can cause deviations!</a:t>
            </a:r>
          </a:p>
          <a:p>
            <a:r>
              <a:rPr lang="en-US" dirty="0"/>
              <a:t>Allelic dropout (G less likely to sequence when we sequence and 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Solution: Filter (remove) loci not in HWE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2A45E-90B4-D07E-4206-B19B9AFC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82" y="1728508"/>
            <a:ext cx="6636800" cy="298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C521B-757A-D9D1-4CC9-3C7760DF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579" y="4713194"/>
            <a:ext cx="1852503" cy="7320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B56937-ED6F-6374-B261-E6D980B7DD31}"/>
              </a:ext>
            </a:extLst>
          </p:cNvPr>
          <p:cNvSpPr txBox="1">
            <a:spLocks/>
          </p:cNvSpPr>
          <p:nvPr/>
        </p:nvSpPr>
        <p:spPr>
          <a:xfrm>
            <a:off x="2097742" y="1611444"/>
            <a:ext cx="8538883" cy="3494459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However, filtering inappropriately can also cause problems!</a:t>
            </a:r>
          </a:p>
        </p:txBody>
      </p:sp>
    </p:spTree>
    <p:extLst>
      <p:ext uri="{BB962C8B-B14F-4D97-AF65-F5344CB8AC3E}">
        <p14:creationId xmlns:p14="http://schemas.microsoft.com/office/powerpoint/2010/main" val="422474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2DD5D3-70CA-6603-6CD2-09347A1F132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7616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</a:rPr>
              <a:t>Filtering: </a:t>
            </a:r>
            <a:r>
              <a:rPr lang="en-US" sz="2800" dirty="0" err="1">
                <a:latin typeface="Arial" panose="020B0604020202020204" pitchFamily="34" charset="0"/>
              </a:rPr>
              <a:t>Wahlund</a:t>
            </a:r>
            <a:r>
              <a:rPr lang="en-US" sz="2800" dirty="0">
                <a:latin typeface="Arial" panose="020B0604020202020204" pitchFamily="34" charset="0"/>
              </a:rPr>
              <a:t> effects</a:t>
            </a:r>
            <a:endParaRPr lang="en-US" sz="28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D3E5D0-BC58-B781-6950-36B0E3DACB39}"/>
              </a:ext>
            </a:extLst>
          </p:cNvPr>
          <p:cNvGrpSpPr/>
          <p:nvPr/>
        </p:nvGrpSpPr>
        <p:grpSpPr>
          <a:xfrm>
            <a:off x="2246270" y="903726"/>
            <a:ext cx="7699458" cy="5277970"/>
            <a:chOff x="9410700" y="0"/>
            <a:chExt cx="2781300" cy="19065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2F755-D525-CBB6-94B2-066623A84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842"/>
            <a:stretch/>
          </p:blipFill>
          <p:spPr>
            <a:xfrm>
              <a:off x="9410700" y="0"/>
              <a:ext cx="2781300" cy="190657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0D280B-ADCE-B758-273E-74C100808B79}"/>
                </a:ext>
              </a:extLst>
            </p:cNvPr>
            <p:cNvSpPr/>
            <p:nvPr/>
          </p:nvSpPr>
          <p:spPr>
            <a:xfrm>
              <a:off x="10088842" y="543472"/>
              <a:ext cx="237566" cy="239579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3E4C90-8E0E-0CCD-36E9-EC2458FD53E3}"/>
              </a:ext>
            </a:extLst>
          </p:cNvPr>
          <p:cNvGrpSpPr/>
          <p:nvPr/>
        </p:nvGrpSpPr>
        <p:grpSpPr>
          <a:xfrm>
            <a:off x="419097" y="2054038"/>
            <a:ext cx="3328147" cy="3123080"/>
            <a:chOff x="419097" y="2054038"/>
            <a:chExt cx="3328147" cy="31230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81869B-1C53-18BB-B68B-888CD63884D9}"/>
                </a:ext>
              </a:extLst>
            </p:cNvPr>
            <p:cNvSpPr/>
            <p:nvPr/>
          </p:nvSpPr>
          <p:spPr>
            <a:xfrm>
              <a:off x="419097" y="2776818"/>
              <a:ext cx="3328147" cy="24003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E905CB-B98A-B578-79D3-B7A524B7D16B}"/>
                </a:ext>
              </a:extLst>
            </p:cNvPr>
            <p:cNvSpPr txBox="1"/>
            <p:nvPr/>
          </p:nvSpPr>
          <p:spPr>
            <a:xfrm>
              <a:off x="1430988" y="2054038"/>
              <a:ext cx="1304364" cy="58477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Guam</a:t>
              </a:r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D89926-4362-C9D2-BCFD-17C722EC2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06" y="3256632"/>
              <a:ext cx="682783" cy="60333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B52985-1FC1-80D9-DF85-C2DD66FA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012" y="3259327"/>
              <a:ext cx="682783" cy="60333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1DF76F-066C-4C0C-BC34-3FF2B653B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012" y="4030905"/>
              <a:ext cx="682783" cy="60333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FD4E76-C6E8-10B0-15D6-7714CA82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06" y="4030905"/>
              <a:ext cx="682783" cy="60333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020AB7-BB59-1A20-1A60-0742E7FB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418" y="4030905"/>
              <a:ext cx="682783" cy="6033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CA08DC1-8A3B-7B3C-92BA-C93B65C5F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354" y="3256632"/>
              <a:ext cx="682783" cy="60333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AC0DDF-E124-D929-63DE-25D81085143C}"/>
              </a:ext>
            </a:extLst>
          </p:cNvPr>
          <p:cNvGrpSpPr/>
          <p:nvPr/>
        </p:nvGrpSpPr>
        <p:grpSpPr>
          <a:xfrm>
            <a:off x="4431926" y="2054038"/>
            <a:ext cx="3328147" cy="3123080"/>
            <a:chOff x="6096000" y="2054038"/>
            <a:chExt cx="3328147" cy="312308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3B94D4-21A1-EE6B-09F7-32ADF645DDEC}"/>
                </a:ext>
              </a:extLst>
            </p:cNvPr>
            <p:cNvSpPr/>
            <p:nvPr/>
          </p:nvSpPr>
          <p:spPr>
            <a:xfrm>
              <a:off x="6096000" y="2776818"/>
              <a:ext cx="3328147" cy="24003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72A3FD-511C-573D-76E5-565E1BDF971B}"/>
                </a:ext>
              </a:extLst>
            </p:cNvPr>
            <p:cNvSpPr txBox="1"/>
            <p:nvPr/>
          </p:nvSpPr>
          <p:spPr>
            <a:xfrm>
              <a:off x="7107891" y="2054038"/>
              <a:ext cx="1304364" cy="58477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Rota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81E8D1-89C3-BA12-0F15-C47BA543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1299" y="3259327"/>
              <a:ext cx="682783" cy="60333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3ACE019-BFE2-76CD-292D-A40AC2FE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452" y="3259327"/>
              <a:ext cx="682783" cy="6033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3EECDB-F15E-C859-F39A-4394D900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452" y="4030905"/>
              <a:ext cx="682783" cy="6033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9074CBD-3C07-95DD-C9DA-8891DA8F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6046" y="4030905"/>
              <a:ext cx="682783" cy="60333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ABFC903-101A-5959-28CC-9A06BF04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4858" y="4030905"/>
              <a:ext cx="682783" cy="60333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336893F-FF8F-80AC-089A-C3DE28E9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6794" y="3256632"/>
              <a:ext cx="682783" cy="603339"/>
            </a:xfrm>
            <a:prstGeom prst="rect">
              <a:avLst/>
            </a:prstGeom>
          </p:spPr>
        </p:pic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58396E66-E2CC-217F-05EE-929A761C6221}"/>
              </a:ext>
            </a:extLst>
          </p:cNvPr>
          <p:cNvSpPr/>
          <p:nvPr/>
        </p:nvSpPr>
        <p:spPr>
          <a:xfrm>
            <a:off x="221878" y="1149724"/>
            <a:ext cx="7853080" cy="5277971"/>
          </a:xfrm>
          <a:prstGeom prst="ellipse">
            <a:avLst/>
          </a:prstGeom>
          <a:noFill/>
          <a:ln w="762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3F47CC5-C772-ED89-6192-56D34C400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712" y="1850616"/>
            <a:ext cx="3796602" cy="3607849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HWE Filtering options:</a:t>
            </a:r>
          </a:p>
          <a:p>
            <a:pPr lvl="1"/>
            <a:r>
              <a:rPr lang="en-US" dirty="0"/>
              <a:t>Within each population</a:t>
            </a:r>
          </a:p>
          <a:p>
            <a:pPr lvl="1"/>
            <a:r>
              <a:rPr lang="en-US" dirty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27210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39727 -0.410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57" y="-20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0BD25F-BD7B-62F2-674D-86EA5D42E76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7616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</a:rPr>
              <a:t>Filtering: </a:t>
            </a:r>
            <a:r>
              <a:rPr lang="en-US" sz="2800" dirty="0" err="1">
                <a:latin typeface="Arial" panose="020B0604020202020204" pitchFamily="34" charset="0"/>
              </a:rPr>
              <a:t>Wahlund</a:t>
            </a:r>
            <a:r>
              <a:rPr lang="en-US" sz="2800" dirty="0">
                <a:latin typeface="Arial" panose="020B0604020202020204" pitchFamily="34" charset="0"/>
              </a:rPr>
              <a:t> effects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6A7702-A5CC-87D0-97BF-ACD733CA3A62}"/>
              </a:ext>
            </a:extLst>
          </p:cNvPr>
          <p:cNvGrpSpPr/>
          <p:nvPr/>
        </p:nvGrpSpPr>
        <p:grpSpPr>
          <a:xfrm>
            <a:off x="1216492" y="1131038"/>
            <a:ext cx="3817618" cy="4345654"/>
            <a:chOff x="419097" y="2274722"/>
            <a:chExt cx="3328147" cy="2902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EBC12A-0303-0BB1-1C89-FB1F6E3778A7}"/>
                </a:ext>
              </a:extLst>
            </p:cNvPr>
            <p:cNvSpPr/>
            <p:nvPr/>
          </p:nvSpPr>
          <p:spPr>
            <a:xfrm>
              <a:off x="419097" y="2776818"/>
              <a:ext cx="3328147" cy="24003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A291FF-0296-F5A4-0184-87A581637586}"/>
                </a:ext>
              </a:extLst>
            </p:cNvPr>
            <p:cNvSpPr txBox="1"/>
            <p:nvPr/>
          </p:nvSpPr>
          <p:spPr>
            <a:xfrm>
              <a:off x="1430988" y="2274722"/>
              <a:ext cx="1304364" cy="39056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Guam</a:t>
              </a:r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9FA22FD-B91A-18B3-AD1A-7D76042AAD93}"/>
              </a:ext>
            </a:extLst>
          </p:cNvPr>
          <p:cNvSpPr/>
          <p:nvPr/>
        </p:nvSpPr>
        <p:spPr>
          <a:xfrm>
            <a:off x="7017902" y="1882809"/>
            <a:ext cx="3817617" cy="359388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108E45-B64D-1C47-3E80-8DFD60E117BE}"/>
              </a:ext>
            </a:extLst>
          </p:cNvPr>
          <p:cNvSpPr txBox="1"/>
          <p:nvPr/>
        </p:nvSpPr>
        <p:spPr>
          <a:xfrm>
            <a:off x="8178612" y="1130070"/>
            <a:ext cx="1496197" cy="584774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Rota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C2244F-C87E-3C72-A272-3D7DE1265D28}"/>
              </a:ext>
            </a:extLst>
          </p:cNvPr>
          <p:cNvSpPr txBox="1"/>
          <p:nvPr/>
        </p:nvSpPr>
        <p:spPr>
          <a:xfrm>
            <a:off x="5343420" y="652377"/>
            <a:ext cx="1496197" cy="584774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Global: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3D4AA-E97E-A390-952C-393F2AD7AF49}"/>
              </a:ext>
            </a:extLst>
          </p:cNvPr>
          <p:cNvSpPr txBox="1"/>
          <p:nvPr/>
        </p:nvSpPr>
        <p:spPr>
          <a:xfrm>
            <a:off x="2311949" y="2426219"/>
            <a:ext cx="1772463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f(G): 0.9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04E07F-7D95-08E3-3918-DFC99ED3CEBF}"/>
              </a:ext>
            </a:extLst>
          </p:cNvPr>
          <p:cNvSpPr txBox="1"/>
          <p:nvPr/>
        </p:nvSpPr>
        <p:spPr>
          <a:xfrm>
            <a:off x="2311949" y="3010994"/>
            <a:ext cx="1772463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f(A): 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475AE-21A2-9253-A68C-AA8B0E6D099E}"/>
              </a:ext>
            </a:extLst>
          </p:cNvPr>
          <p:cNvSpPr txBox="1"/>
          <p:nvPr/>
        </p:nvSpPr>
        <p:spPr>
          <a:xfrm>
            <a:off x="8107588" y="2426220"/>
            <a:ext cx="1772463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f(G): 0.1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F394D-9F95-F9BB-5EC4-1FEBC121A623}"/>
              </a:ext>
            </a:extLst>
          </p:cNvPr>
          <p:cNvSpPr txBox="1"/>
          <p:nvPr/>
        </p:nvSpPr>
        <p:spPr>
          <a:xfrm>
            <a:off x="8107587" y="3010994"/>
            <a:ext cx="1772463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f(A): 0.9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5BF7D-4B96-0430-F2D7-D8C3E0113157}"/>
              </a:ext>
            </a:extLst>
          </p:cNvPr>
          <p:cNvSpPr txBox="1"/>
          <p:nvPr/>
        </p:nvSpPr>
        <p:spPr>
          <a:xfrm>
            <a:off x="2045774" y="4137053"/>
            <a:ext cx="2179369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f</a:t>
            </a:r>
            <a:r>
              <a:rPr lang="en-US" sz="3200" baseline="-25000" dirty="0" err="1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(AG): 0.18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962B8-F086-AA4D-000D-36288491ED08}"/>
              </a:ext>
            </a:extLst>
          </p:cNvPr>
          <p:cNvSpPr txBox="1"/>
          <p:nvPr/>
        </p:nvSpPr>
        <p:spPr>
          <a:xfrm>
            <a:off x="7966857" y="4137053"/>
            <a:ext cx="2179369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f</a:t>
            </a:r>
            <a:r>
              <a:rPr lang="en-US" sz="3200" baseline="-25000" dirty="0" err="1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(AG): 0.18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3C48B0-D9C1-40CF-BD36-9A067D14B19F}"/>
              </a:ext>
            </a:extLst>
          </p:cNvPr>
          <p:cNvSpPr/>
          <p:nvPr/>
        </p:nvSpPr>
        <p:spPr>
          <a:xfrm>
            <a:off x="53789" y="434246"/>
            <a:ext cx="12075458" cy="6323045"/>
          </a:xfrm>
          <a:prstGeom prst="ellipse">
            <a:avLst/>
          </a:prstGeom>
          <a:noFill/>
          <a:ln w="762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33BB8-0E17-8159-BB58-D06EDD19E201}"/>
              </a:ext>
            </a:extLst>
          </p:cNvPr>
          <p:cNvSpPr txBox="1"/>
          <p:nvPr/>
        </p:nvSpPr>
        <p:spPr>
          <a:xfrm>
            <a:off x="5196279" y="1842085"/>
            <a:ext cx="1772463" cy="584775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f(G): 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8EC6AB-6BD1-4D90-EF7B-F5EE1122262E}"/>
              </a:ext>
            </a:extLst>
          </p:cNvPr>
          <p:cNvSpPr txBox="1"/>
          <p:nvPr/>
        </p:nvSpPr>
        <p:spPr>
          <a:xfrm>
            <a:off x="5196278" y="2426859"/>
            <a:ext cx="1772463" cy="584775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f(A): 0.5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C718C4-D26F-15A2-6D23-1053312D45B5}"/>
              </a:ext>
            </a:extLst>
          </p:cNvPr>
          <p:cNvSpPr txBox="1"/>
          <p:nvPr/>
        </p:nvSpPr>
        <p:spPr>
          <a:xfrm>
            <a:off x="4936322" y="5262082"/>
            <a:ext cx="2179369" cy="584775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f</a:t>
            </a:r>
            <a:r>
              <a:rPr lang="en-US" sz="3200" baseline="-25000" dirty="0" err="1"/>
              <a:t>e</a:t>
            </a:r>
            <a:r>
              <a:rPr lang="en-US" sz="3200" dirty="0"/>
              <a:t>(AG): 0.5</a:t>
            </a:r>
          </a:p>
        </p:txBody>
      </p:sp>
    </p:spTree>
    <p:extLst>
      <p:ext uri="{BB962C8B-B14F-4D97-AF65-F5344CB8AC3E}">
        <p14:creationId xmlns:p14="http://schemas.microsoft.com/office/powerpoint/2010/main" val="231235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CFF8CB-EDE0-6064-880E-E6E498EB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96" y="421348"/>
            <a:ext cx="7016062" cy="60153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29D98D-A8B4-E2B6-00C5-39C8CF693C3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7616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</a:rPr>
              <a:t>Filtering: </a:t>
            </a:r>
            <a:r>
              <a:rPr lang="en-US" sz="2800" dirty="0" err="1">
                <a:latin typeface="Arial" panose="020B0604020202020204" pitchFamily="34" charset="0"/>
              </a:rPr>
              <a:t>Wahlund</a:t>
            </a:r>
            <a:r>
              <a:rPr lang="en-US" sz="2800" dirty="0">
                <a:latin typeface="Arial" panose="020B0604020202020204" pitchFamily="34" charset="0"/>
              </a:rPr>
              <a:t> effects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69542-7AB1-52B8-FF44-6E6A8E93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18" y="1163171"/>
            <a:ext cx="4370294" cy="435684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3200" dirty="0" err="1"/>
              <a:t>Wahlund</a:t>
            </a:r>
            <a:r>
              <a:rPr lang="en-US" sz="3200" dirty="0"/>
              <a:t> effect</a:t>
            </a:r>
          </a:p>
          <a:p>
            <a:pPr lvl="1"/>
            <a:r>
              <a:rPr lang="en-US" sz="2800" dirty="0"/>
              <a:t>Population structure amplifies HWE deviations in the most differentiated loci.</a:t>
            </a:r>
          </a:p>
          <a:p>
            <a:pPr lvl="1"/>
            <a:endParaRPr lang="en-US" sz="2800" dirty="0"/>
          </a:p>
          <a:p>
            <a:r>
              <a:rPr lang="en-US" sz="3200" dirty="0"/>
              <a:t>Global is often the default but can skew results!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F5077-881E-6E54-81B9-C366FDAC8442}"/>
              </a:ext>
            </a:extLst>
          </p:cNvPr>
          <p:cNvSpPr txBox="1"/>
          <p:nvPr/>
        </p:nvSpPr>
        <p:spPr>
          <a:xfrm>
            <a:off x="9244854" y="6436652"/>
            <a:ext cx="281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Hemstrom et al. </a:t>
            </a:r>
            <a:r>
              <a:rPr lang="en-US" i="1" dirty="0"/>
              <a:t>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7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865F6D-1CEC-74F4-769C-4D30C967671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7616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</a:rPr>
              <a:t>Filtering: Effective Size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8EE217-2632-CFF3-1DF4-F1778964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25" y="1580215"/>
            <a:ext cx="3759713" cy="3748145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Low N</a:t>
            </a:r>
            <a:r>
              <a:rPr lang="en-US" sz="3200" baseline="-25000" dirty="0"/>
              <a:t>E</a:t>
            </a:r>
            <a:r>
              <a:rPr lang="en-US" sz="3200" dirty="0"/>
              <a:t> causes heterozygote excess.</a:t>
            </a:r>
          </a:p>
          <a:p>
            <a:endParaRPr lang="en-US" sz="3200" dirty="0"/>
          </a:p>
          <a:p>
            <a:r>
              <a:rPr lang="en-US" sz="3200" dirty="0"/>
              <a:t>Filtering loci out of HWE can change inferences.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61E308-9576-5DB3-2E38-84C54F79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646" y="656399"/>
            <a:ext cx="7658870" cy="55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3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CFD4B9-C274-D33B-CC6D-94B58C00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762"/>
            <a:ext cx="10515600" cy="518813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b="1" dirty="0"/>
              <a:t>Selection </a:t>
            </a:r>
          </a:p>
          <a:p>
            <a:pPr lvl="1"/>
            <a:r>
              <a:rPr lang="en-US" sz="2800" dirty="0"/>
              <a:t>Heterozygote advantage</a:t>
            </a:r>
          </a:p>
          <a:p>
            <a:pPr lvl="2"/>
            <a:r>
              <a:rPr lang="en-US" sz="2400" dirty="0"/>
              <a:t>More AGs than expected.</a:t>
            </a:r>
          </a:p>
          <a:p>
            <a:pPr lvl="1"/>
            <a:r>
              <a:rPr lang="en-US" sz="2800" dirty="0"/>
              <a:t>Heterozygote disadvantage</a:t>
            </a:r>
          </a:p>
          <a:p>
            <a:pPr lvl="2"/>
            <a:r>
              <a:rPr lang="en-US" sz="2400" dirty="0"/>
              <a:t>Less AGs than expected.</a:t>
            </a:r>
          </a:p>
          <a:p>
            <a:pPr lvl="1"/>
            <a:r>
              <a:rPr lang="en-US" sz="2800" dirty="0"/>
              <a:t>Directional</a:t>
            </a:r>
          </a:p>
          <a:p>
            <a:pPr lvl="2"/>
            <a:r>
              <a:rPr lang="en-US" sz="2400" dirty="0"/>
              <a:t>Less AAs OR GGs (and maybe AGs?) than expected, depending on dominance.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9BA3A0-70A2-EB25-20AE-1BA471CE391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686300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Filtering: Selection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2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2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HWE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4" y="4848895"/>
            <a:ext cx="1222420" cy="1725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4" y="3404314"/>
            <a:ext cx="1222420" cy="1725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4" y="1959733"/>
            <a:ext cx="1222420" cy="17257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4" y="515152"/>
            <a:ext cx="1222420" cy="17257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25" y="1962955"/>
            <a:ext cx="2431422" cy="2431422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3358677" y="2240921"/>
            <a:ext cx="1594831" cy="1609862"/>
          </a:xfrm>
          <a:prstGeom prst="plus">
            <a:avLst>
              <a:gd name="adj" fmla="val 49348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qual 23"/>
          <p:cNvSpPr/>
          <p:nvPr/>
        </p:nvSpPr>
        <p:spPr>
          <a:xfrm>
            <a:off x="6163460" y="2697264"/>
            <a:ext cx="1472761" cy="862885"/>
          </a:xfrm>
          <a:prstGeom prst="mathEqual">
            <a:avLst>
              <a:gd name="adj1" fmla="val 7102"/>
              <a:gd name="adj2" fmla="val 26685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00583" y="991776"/>
            <a:ext cx="66319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12536" y="3809602"/>
            <a:ext cx="73339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00583" y="2495314"/>
            <a:ext cx="73339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AG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00583" y="5419391"/>
            <a:ext cx="73339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GG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ECDA3A-EA27-E2CD-5363-B95E70286BEC}"/>
              </a:ext>
            </a:extLst>
          </p:cNvPr>
          <p:cNvGrpSpPr/>
          <p:nvPr/>
        </p:nvGrpSpPr>
        <p:grpSpPr>
          <a:xfrm>
            <a:off x="7570047" y="1748105"/>
            <a:ext cx="4237149" cy="2761202"/>
            <a:chOff x="7570047" y="1748105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0ACDFD-9E8A-B54A-B097-3019B208A7FA}"/>
                </a:ext>
              </a:extLst>
            </p:cNvPr>
            <p:cNvSpPr/>
            <p:nvPr/>
          </p:nvSpPr>
          <p:spPr>
            <a:xfrm>
              <a:off x="7570047" y="2216868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0BEDFC-504A-83C8-BA98-BC88E1E222F4}"/>
                </a:ext>
              </a:extLst>
            </p:cNvPr>
            <p:cNvSpPr txBox="1"/>
            <p:nvPr/>
          </p:nvSpPr>
          <p:spPr>
            <a:xfrm>
              <a:off x="7716345" y="1748105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F19FC5-1D6B-0517-8EDB-18F2538176C1}"/>
                </a:ext>
              </a:extLst>
            </p:cNvPr>
            <p:cNvSpPr txBox="1"/>
            <p:nvPr/>
          </p:nvSpPr>
          <p:spPr>
            <a:xfrm rot="11208908">
              <a:off x="8736592" y="3580800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FA5351-7035-285F-E421-33B1369A1A40}"/>
                </a:ext>
              </a:extLst>
            </p:cNvPr>
            <p:cNvSpPr txBox="1"/>
            <p:nvPr/>
          </p:nvSpPr>
          <p:spPr>
            <a:xfrm rot="19229648">
              <a:off x="8863231" y="233151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07B87-F93F-5A57-CC9E-191D06735E24}"/>
                </a:ext>
              </a:extLst>
            </p:cNvPr>
            <p:cNvSpPr txBox="1"/>
            <p:nvPr/>
          </p:nvSpPr>
          <p:spPr>
            <a:xfrm rot="13689316">
              <a:off x="10184590" y="3575868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01AB8A-8AE8-D0B9-3933-4F26AB880400}"/>
                </a:ext>
              </a:extLst>
            </p:cNvPr>
            <p:cNvSpPr txBox="1"/>
            <p:nvPr/>
          </p:nvSpPr>
          <p:spPr>
            <a:xfrm rot="3755314">
              <a:off x="9594040" y="269169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6367B9-A6C2-634D-CB50-31C783DE96D1}"/>
                </a:ext>
              </a:extLst>
            </p:cNvPr>
            <p:cNvSpPr txBox="1"/>
            <p:nvPr/>
          </p:nvSpPr>
          <p:spPr>
            <a:xfrm rot="4801546">
              <a:off x="11004479" y="266461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AB41A5-F48C-D3C5-61CB-F00B7B6A55E9}"/>
                </a:ext>
              </a:extLst>
            </p:cNvPr>
            <p:cNvSpPr txBox="1"/>
            <p:nvPr/>
          </p:nvSpPr>
          <p:spPr>
            <a:xfrm rot="18783224">
              <a:off x="8002174" y="271110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28C66-BE6C-01AA-3177-3FEB3510CF35}"/>
                </a:ext>
              </a:extLst>
            </p:cNvPr>
            <p:cNvSpPr txBox="1"/>
            <p:nvPr/>
          </p:nvSpPr>
          <p:spPr>
            <a:xfrm rot="21040054">
              <a:off x="10316491" y="2398338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DE5BCA-83D5-ECDE-9FED-ED5ADF4EE15F}"/>
                </a:ext>
              </a:extLst>
            </p:cNvPr>
            <p:cNvSpPr txBox="1"/>
            <p:nvPr/>
          </p:nvSpPr>
          <p:spPr>
            <a:xfrm rot="5072612">
              <a:off x="9421609" y="3442567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23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00764 0.00052 -0.01505 0.00104 -0.02269 C 0.0013 -0.02616 0.00273 -0.03495 0.00416 -0.03773 C 0.00729 -0.04329 0.01171 -0.0463 0.01575 -0.04884 C 0.01783 -0.05023 0.02005 -0.05139 0.02213 -0.05255 L 0.09179 -0.05069 C 0.09544 -0.05069 0.10078 -0.04815 0.10455 -0.04699 C 0.11276 -0.04444 0.10846 -0.04653 0.11406 -0.04329 C 0.11549 -0.04144 0.11705 -0.03982 0.11823 -0.03773 C 0.12057 -0.03357 0.12291 -0.02546 0.12461 -0.02083 C 0.12526 -0.01875 0.12617 -0.01713 0.12669 -0.01505 C 0.12721 -0.01343 0.12734 -0.01134 0.12773 -0.00949 C 0.12838 -0.00694 0.12929 -0.00463 0.12994 -0.00185 C 0.13073 0.00162 0.13203 0.00926 0.13203 0.00926 C 0.13229 0.01435 0.13268 0.01944 0.13307 0.02431 C 0.13333 0.02801 0.13385 0.03194 0.13411 0.03565 C 0.1345 0.0419 0.13476 0.04815 0.13515 0.0544 C 0.13502 0.05648 0.13463 0.09236 0.13099 0.10324 C 0.12994 0.10625 0.12812 0.10833 0.12669 0.11065 C 0.12461 0.12199 0.12734 0.11134 0.12044 0.12199 C 0.1194 0.12338 0.1194 0.12685 0.11823 0.12755 C 0.11497 0.13009 0.11119 0.12986 0.10768 0.13148 L 0.10351 0.13333 C 0.09466 0.13264 0.0858 0.13241 0.07708 0.13148 C 0.07565 0.13125 0.07408 0.13079 0.07278 0.12963 C 0.07057 0.12755 0.06849 0.12477 0.06653 0.12199 C 0.06328 0.11782 0.05976 0.11389 0.05703 0.1088 L 0.04961 0.09583 C 0.04856 0.0919 0.04752 0.08819 0.04648 0.08449 C 0.04466 0.0787 0.04244 0.07361 0.04114 0.06759 C 0.03997 0.06204 0.03802 0.05069 0.03802 0.05069 C 0.03828 0.04074 0.03776 0.03032 0.03906 0.0206 C 0.04023 0.01134 0.047 0.00509 0.04961 -0.00185 C 0.05026 -0.00394 0.05091 -0.00579 0.05169 -0.00764 C 0.05338 -0.01111 0.0569 -0.01667 0.05911 -0.01875 C 0.06002 -0.01991 0.06132 -0.01991 0.06224 -0.02083 C 0.06341 -0.02176 0.06432 -0.02361 0.06549 -0.02454 C 0.06862 -0.02685 0.07721 -0.02778 0.07916 -0.02824 C 0.09362 -0.02755 0.10807 -0.02755 0.12252 -0.02639 C 0.12356 -0.02639 0.12461 -0.02546 0.12565 -0.02454 C 0.1289 -0.02153 0.13099 -0.01667 0.13411 -0.01319 C 0.13502 -0.01227 0.13619 -0.01204 0.13724 -0.01134 C 0.14049 -0.00579 0.14479 -0.00162 0.14674 0.00556 C 0.14791 0.00926 0.14895 0.01296 0.15 0.0169 C 0.15039 0.01875 0.15039 0.02083 0.15104 0.02245 C 0.15221 0.02546 0.15377 0.02755 0.1552 0.03009 C 0.15599 0.03241 0.15677 0.03495 0.15742 0.0375 C 0.15807 0.04051 0.15859 0.04398 0.1595 0.04699 C 0.16041 0.05023 0.16171 0.05301 0.16263 0.05625 C 0.16354 0.05926 0.16432 0.06667 0.16471 0.06944 C 0.1651 0.0713 0.16549 0.07315 0.16575 0.075 L 0.16796 0.09005 C 0.16679 0.11505 0.17096 0.11481 0.1595 0.11065 C 0.15833 0.11042 0.15742 0.10949 0.15625 0.1088 C 0.15416 0.10324 0.15403 0.10208 0.15104 0.09768 C 0.15 0.09606 0.14895 0.09514 0.14791 0.09375 C 0.14648 0.09005 0.14544 0.08588 0.14362 0.08264 C 0.14283 0.08125 0.14127 0.08194 0.14049 0.08079 C 0.13945 0.0794 0.13906 0.07685 0.13828 0.075 C 0.13763 0.0706 0.13724 0.0662 0.13619 0.06181 C 0.13138 0.04028 0.13658 0.07431 0.13307 0.04884 C 0.13372 0.04375 0.13437 0.03866 0.13515 0.0338 C 0.13541 0.03194 0.13554 0.02963 0.13619 0.02801 C 0.13737 0.02569 0.13906 0.02431 0.14049 0.02245 C 0.14114 0.01991 0.14153 0.01713 0.14257 0.01505 C 0.14401 0.01204 0.14609 0.01018 0.14791 0.00741 C 0.14895 0.00579 0.14987 0.00347 0.15104 0.00185 C 0.15299 -0.00093 0.1552 -0.00324 0.15742 -0.00579 C 0.15846 -0.00694 0.1595 -0.00833 0.16054 -0.00949 C 0.16224 -0.01134 0.16432 -0.0125 0.16575 -0.01505 C 0.16692 -0.0169 0.16796 -0.01875 0.16901 -0.02083 C 0.16979 -0.02245 0.17018 -0.02477 0.17109 -0.02639 C 0.172 -0.02801 0.17317 -0.0287 0.17421 -0.03009 C 0.17565 -0.03194 0.17721 -0.0338 0.17851 -0.03565 C 0.17968 -0.0375 0.18033 -0.04005 0.18164 -0.04144 C 0.18372 -0.04352 0.18945 -0.04583 0.19218 -0.04699 C 0.19323 -0.04838 0.19427 -0.04977 0.19544 -0.05069 C 0.19635 -0.05162 0.19739 -0.05255 0.19856 -0.05255 C 0.20807 -0.05255 0.21757 -0.05139 0.22708 -0.05069 C 0.22812 -0.05023 0.22929 -0.04977 0.2302 -0.04884 C 0.23671 -0.04398 0.23242 -0.04583 0.23971 -0.04144 C 0.24114 -0.04051 0.24257 -0.04005 0.24401 -0.03958 C 0.25182 -0.03009 0.24218 -0.04213 0.25039 -0.03009 C 0.25716 -0.01991 0.24935 -0.03588 0.25885 -0.0169 C 0.25989 -0.01458 0.2608 -0.01181 0.26198 -0.00949 C 0.26497 -0.00324 0.2664 -0.00301 0.26836 0.0037 C 0.27421 0.02477 0.26263 -0.01042 0.27148 0.0169 C 0.27474 0.02685 0.27343 0.01875 0.27669 0.0338 C 0.28112 0.05301 0.27304 0.02731 0.28099 0.05069 C 0.28138 0.05324 0.28177 0.05556 0.28203 0.0581 C 0.28242 0.06134 0.28268 0.06435 0.28307 0.06759 C 0.28333 0.06944 0.28385 0.0713 0.28411 0.07315 C 0.2845 0.07569 0.28489 0.07824 0.28515 0.08079 C 0.28554 0.09005 0.28606 0.09954 0.28619 0.1088 C 0.28671 0.13148 0.28671 0.15393 0.28737 0.17639 C 0.28737 0.17847 0.28828 0.18009 0.28841 0.18218 C 0.28854 0.18588 0.28841 0.18958 0.28841 0.19352 " pathEditMode="relative" ptsTypes="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-0.00764 0.00052 -0.01505 0.00104 -0.02269 C 0.0013 -0.02616 0.00273 -0.03495 0.00416 -0.03773 C 0.00729 -0.04329 0.01171 -0.0463 0.01575 -0.04884 C 0.01783 -0.05023 0.02005 -0.05139 0.02213 -0.05255 L 0.09179 -0.05069 C 0.09544 -0.05069 0.10078 -0.04815 0.10455 -0.04699 C 0.11276 -0.04444 0.10846 -0.04653 0.11406 -0.04329 C 0.11549 -0.04144 0.11705 -0.03982 0.11823 -0.03773 C 0.12057 -0.03357 0.12291 -0.02546 0.12461 -0.02083 C 0.12526 -0.01875 0.12617 -0.01713 0.12669 -0.01505 C 0.12721 -0.01343 0.12734 -0.01134 0.12773 -0.00949 C 0.12838 -0.00694 0.12929 -0.00463 0.12994 -0.00185 C 0.13073 0.00162 0.13203 0.00926 0.13203 0.00926 C 0.13229 0.01435 0.13268 0.01944 0.13307 0.02431 C 0.13333 0.02801 0.13385 0.03194 0.13411 0.03565 C 0.1345 0.0419 0.13476 0.04815 0.13515 0.0544 C 0.13502 0.05648 0.13463 0.09236 0.13099 0.10324 C 0.12994 0.10625 0.12812 0.10833 0.12669 0.11065 C 0.12461 0.12199 0.12734 0.11134 0.12044 0.12199 C 0.1194 0.12338 0.1194 0.12685 0.11823 0.12755 C 0.11497 0.13009 0.11119 0.12986 0.10768 0.13148 L 0.10351 0.13333 C 0.09466 0.13264 0.0858 0.13241 0.07708 0.13148 C 0.07565 0.13125 0.07408 0.13079 0.07278 0.12963 C 0.07057 0.12755 0.06849 0.12477 0.06653 0.12199 C 0.06328 0.11782 0.05976 0.11389 0.05703 0.1088 L 0.04961 0.09583 C 0.04856 0.0919 0.04752 0.08819 0.04648 0.08449 C 0.04466 0.0787 0.04244 0.07361 0.04114 0.06759 C 0.03997 0.06204 0.03802 0.05069 0.03802 0.05069 C 0.03828 0.04074 0.03776 0.03032 0.03906 0.0206 C 0.04023 0.01134 0.047 0.00509 0.04961 -0.00185 C 0.05026 -0.00394 0.05091 -0.00579 0.05169 -0.00764 C 0.05338 -0.01111 0.0569 -0.01667 0.05911 -0.01875 C 0.06002 -0.01991 0.06132 -0.01991 0.06224 -0.02083 C 0.06341 -0.02176 0.06432 -0.02361 0.06549 -0.02454 C 0.06862 -0.02685 0.07721 -0.02778 0.07916 -0.02824 C 0.09362 -0.02755 0.10807 -0.02755 0.12252 -0.02639 C 0.12356 -0.02639 0.12461 -0.02546 0.12565 -0.02454 C 0.1289 -0.02153 0.13099 -0.01667 0.13411 -0.01319 C 0.13502 -0.01227 0.13619 -0.01204 0.13724 -0.01134 C 0.14049 -0.00579 0.14479 -0.00162 0.14674 0.00556 C 0.14791 0.00926 0.14895 0.01296 0.15 0.0169 C 0.15039 0.01875 0.15039 0.02083 0.15104 0.02245 C 0.15221 0.02546 0.15377 0.02755 0.1552 0.03009 C 0.15599 0.03241 0.15677 0.03495 0.15742 0.0375 C 0.15807 0.04051 0.15859 0.04398 0.1595 0.04699 C 0.16041 0.05023 0.16171 0.05301 0.16263 0.05625 C 0.16354 0.05926 0.16432 0.06667 0.16471 0.06944 C 0.1651 0.0713 0.16549 0.07315 0.16575 0.075 L 0.16796 0.09005 C 0.16679 0.11505 0.17096 0.11481 0.1595 0.11065 C 0.15833 0.11042 0.15742 0.10949 0.15625 0.1088 C 0.15416 0.10324 0.15403 0.10208 0.15104 0.09768 C 0.15 0.09606 0.14895 0.09514 0.14791 0.09375 C 0.14648 0.09005 0.14544 0.08588 0.14362 0.08264 C 0.14283 0.08125 0.14127 0.08194 0.14049 0.08079 C 0.13945 0.0794 0.13906 0.07685 0.13828 0.075 C 0.13763 0.0706 0.13724 0.0662 0.13619 0.06181 C 0.13138 0.04028 0.13658 0.07431 0.13307 0.04884 C 0.13372 0.04375 0.13437 0.03866 0.13515 0.0338 C 0.13541 0.03194 0.13554 0.02963 0.13619 0.02801 C 0.13737 0.02569 0.13906 0.02431 0.14049 0.02245 C 0.14114 0.01991 0.14153 0.01713 0.14257 0.01505 C 0.14401 0.01204 0.14609 0.01018 0.14791 0.00741 C 0.14895 0.00579 0.14987 0.00347 0.15104 0.00185 C 0.15299 -0.00093 0.1552 -0.00324 0.15742 -0.00579 C 0.15846 -0.00694 0.1595 -0.00833 0.16054 -0.00949 C 0.16224 -0.01134 0.16432 -0.0125 0.16575 -0.01505 C 0.16692 -0.0169 0.16796 -0.01875 0.16901 -0.02083 C 0.16979 -0.02245 0.17018 -0.02477 0.17109 -0.02639 C 0.172 -0.02801 0.17317 -0.0287 0.17421 -0.03009 C 0.17565 -0.03194 0.17721 -0.0338 0.17851 -0.03565 C 0.17968 -0.0375 0.18033 -0.04005 0.18164 -0.04144 C 0.18372 -0.04352 0.18945 -0.04583 0.19218 -0.04699 C 0.19323 -0.04838 0.19427 -0.04977 0.19544 -0.05069 C 0.19635 -0.05162 0.19739 -0.05255 0.19856 -0.05255 C 0.20807 -0.05255 0.21757 -0.05139 0.22708 -0.05069 C 0.22812 -0.05023 0.22929 -0.04977 0.2302 -0.04884 C 0.23671 -0.04398 0.23242 -0.04583 0.23971 -0.04144 C 0.24114 -0.04051 0.24257 -0.04005 0.24401 -0.03958 C 0.25182 -0.03009 0.24218 -0.04213 0.25039 -0.03009 C 0.25716 -0.01991 0.24935 -0.03588 0.25885 -0.0169 C 0.25989 -0.01458 0.2608 -0.01181 0.26198 -0.00949 C 0.26497 -0.00324 0.2664 -0.00301 0.26836 0.0037 C 0.27421 0.02477 0.26263 -0.01042 0.27148 0.0169 C 0.27474 0.02685 0.27343 0.01875 0.27669 0.0338 C 0.28112 0.05301 0.27304 0.02731 0.28099 0.05069 C 0.28138 0.05324 0.28177 0.05556 0.28203 0.0581 C 0.28242 0.06134 0.28268 0.06435 0.28307 0.06759 C 0.28333 0.06944 0.28385 0.0713 0.28411 0.07315 C 0.2845 0.07569 0.28489 0.07824 0.28515 0.08079 C 0.28554 0.09005 0.28606 0.09954 0.28619 0.1088 C 0.28671 0.13148 0.28671 0.15393 0.28737 0.17639 C 0.28737 0.17847 0.28828 0.18009 0.28841 0.18218 C 0.28854 0.18588 0.28841 0.18958 0.28841 0.19352 " pathEditMode="relative" ptsTypes="AAAAAAAAAAAAAAAAAAAA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65 -0.00925 0.00091 -0.01898 0.00208 -0.028 C 0.00286 -0.03472 0.0069 -0.04606 0.00833 -0.05254 C 0.0138 -0.07569 0.00755 -0.05509 0.01263 -0.06944 C 0.01471 -0.07569 0.01549 -0.08425 0.01888 -0.08819 C 0.02213 -0.09189 0.02474 -0.09837 0.02838 -0.09953 C 0.03659 -0.10185 0.03268 -0.10069 0.0401 -0.10324 L 0.10026 -0.10138 C 0.10195 -0.10138 0.11198 -0.09814 0.11393 -0.09768 C 0.1151 -0.09699 0.11614 -0.09675 0.11719 -0.09583 C 0.12148 -0.09143 0.12161 -0.08958 0.12461 -0.08263 C 0.12487 -0.08078 0.12513 -0.0787 0.12565 -0.07685 C 0.12708 -0.07175 0.12851 -0.0699 0.13086 -0.06574 C 0.1319 -0.05995 0.13255 -0.05416 0.13411 -0.04884 L 0.13828 -0.03379 C 0.13867 -0.03009 0.13893 -0.02615 0.13932 -0.02245 C 0.13971 -0.01944 0.1401 -0.0162 0.14036 -0.01319 C 0.14088 -0.00625 0.14114 0.0007 0.14141 0.00764 C 0.14114 0.02709 0.14101 0.04653 0.14036 0.06575 C 0.13997 0.07709 0.13919 0.08843 0.13828 0.09954 C 0.13789 0.10394 0.13789 0.10857 0.13724 0.11274 C 0.13672 0.11598 0.13581 0.11899 0.13516 0.12223 C 0.13542 0.13519 0.13529 0.14862 0.1362 0.16158 C 0.13659 0.16829 0.14284 0.17778 0.14466 0.18033 C 0.14661 0.18334 0.1487 0.18565 0.15091 0.18797 C 0.15351 0.19051 0.15963 0.19121 0.16146 0.19167 C 0.16497 0.19352 0.16849 0.19607 0.17213 0.19723 C 0.17591 0.19862 0.17982 0.19862 0.18372 0.19908 L 0.19427 0.20093 C 0.19987 0.20047 0.2056 0.20139 0.2112 0.19908 C 0.21224 0.19862 0.21172 0.19538 0.21224 0.19352 C 0.21276 0.19144 0.2138 0.18982 0.21432 0.18797 C 0.21484 0.18612 0.21471 0.1838 0.21536 0.18218 C 0.21654 0.1794 0.21823 0.17732 0.21953 0.17477 C 0.21992 0.17292 0.22005 0.17084 0.2207 0.16922 C 0.22239 0.16343 0.22448 0.16042 0.22695 0.15602 C 0.23151 0.13588 0.22708 0.15718 0.23021 0.13727 C 0.23073 0.13334 0.23229 0.12593 0.23229 0.12593 C 0.23151 0.09769 0.23112 0.06945 0.23021 0.04144 C 0.22982 0.03288 0.22799 0.01922 0.22695 0.01135 C 0.2263 0.00625 0.22539 0.00139 0.22487 -0.0037 C 0.22435 -0.0081 0.22422 -0.0125 0.22383 -0.01689 C 0.22357 -0.0199 0.22305 -0.02314 0.22279 -0.02615 C 0.22239 -0.03009 0.22226 -0.03379 0.22174 -0.0375 C 0.21914 -0.05601 0.22057 -0.04189 0.21641 -0.0581 C 0.21549 -0.0618 0.2151 -0.06574 0.21432 -0.06944 C 0.21367 -0.07199 0.21289 -0.0743 0.21224 -0.07685 C 0.21146 -0.08009 0.21094 -0.08333 0.21016 -0.08634 C 0.20872 -0.09143 0.2069 -0.09606 0.20586 -0.10138 C 0.20521 -0.10509 0.20469 -0.10902 0.20378 -0.11273 C 0.20234 -0.11759 0.2013 -0.12291 0.19948 -0.12777 C 0.19883 -0.12962 0.19805 -0.13125 0.19739 -0.13333 C 0.19466 -0.14212 0.1957 -0.14027 0.19323 -0.15023 C 0.19219 -0.15393 0.19114 -0.15763 0.18997 -0.16157 C 0.18971 -0.16388 0.18958 -0.16666 0.18893 -0.16898 C 0.18841 -0.17106 0.18724 -0.17245 0.18685 -0.17453 C 0.18581 -0.17939 0.18555 -0.18472 0.18476 -0.18958 C 0.1845 -0.19166 0.18398 -0.19328 0.18372 -0.19537 C 0.18333 -0.19768 0.1832 -0.20046 0.18268 -0.20277 C 0.18203 -0.20532 0.18125 -0.20787 0.18047 -0.21041 C 0.17812 -0.22754 0.17773 -0.22754 0.18047 -0.25532 C 0.18086 -0.2581 0.18581 -0.26041 0.18685 -0.26111 C 0.18867 -0.26226 0.19036 -0.26388 0.19219 -0.26481 C 0.19388 -0.26574 0.1957 -0.26597 0.19739 -0.26666 C 0.19844 -0.26712 0.19948 -0.26805 0.20065 -0.26851 C 0.20586 -0.2706 0.2112 -0.27222 0.21641 -0.27407 C 0.23398 -0.27361 0.25169 -0.27453 0.26927 -0.27222 C 0.27226 -0.27199 0.27487 -0.26875 0.27773 -0.26666 C 0.29284 -0.25486 0.28112 -0.26203 0.28932 -0.25717 C 0.29036 -0.25532 0.29154 -0.2537 0.29245 -0.25162 C 0.2944 -0.24768 0.29609 -0.24305 0.29779 -0.23842 C 0.29831 -0.23495 0.29974 -0.22476 0.29987 -0.22152 C 0.30039 -0.20532 0.3 -0.18888 0.30091 -0.17268 C 0.30104 -0.1706 0.30195 -0.16851 0.30299 -0.16712 C 0.30456 -0.16504 0.30651 -0.16435 0.30833 -0.16342 C 0.31055 -0.16203 0.31575 -0.16041 0.31784 -0.15972 C 0.34349 -0.16018 0.36927 -0.15949 0.39492 -0.16157 C 0.40091 -0.16203 0.4069 -0.16504 0.41289 -0.16712 C 0.41575 -0.16805 0.42135 -0.17083 0.42135 -0.17083 C 0.422 -0.17268 0.42279 -0.17453 0.42344 -0.17662 C 0.42448 -0.17962 0.42539 -0.18287 0.42656 -0.18587 C 0.4276 -0.18842 0.42864 -0.19097 0.42982 -0.19351 C 0.42943 -0.20347 0.42956 -0.21365 0.42864 -0.22337 C 0.42825 -0.22824 0.42539 -0.23379 0.42344 -0.23657 C 0.42135 -0.23935 0.41953 -0.24351 0.41706 -0.24421 L 0.40963 -0.24606 C 0.40703 -0.24768 0.40521 -0.24884 0.40234 -0.24976 C 0.39987 -0.25046 0.39739 -0.25092 0.39492 -0.25162 C 0.39388 -0.25231 0.39284 -0.25324 0.3918 -0.25347 C 0.37682 -0.25833 0.36302 -0.25439 0.34739 -0.25347 C 0.34596 -0.253 0.34453 -0.25277 0.3431 -0.25162 C 0.33997 -0.24907 0.33945 -0.24629 0.33685 -0.24236 C 0.33581 -0.24074 0.33476 -0.23981 0.33359 -0.23842 C 0.33255 -0.23541 0.33177 -0.23194 0.33047 -0.22916 C 0.32969 -0.22731 0.32812 -0.22708 0.32734 -0.22546 C 0.32565 -0.22199 0.32448 -0.21782 0.32305 -0.21412 C 0.32239 -0.21226 0.32148 -0.21064 0.32096 -0.20833 C 0.32057 -0.20671 0.31823 -0.19675 0.31784 -0.19351 C 0.31536 -0.17361 0.3181 -0.18912 0.31575 -0.17662 C 0.31445 -0.15671 0.3138 -0.14837 0.31354 -0.12569 C 0.31328 -0.09398 0.31354 -0.06203 0.31354 -0.03009 " pathEditMode="relative" ptsTypes="AAAAAAAAAAAAAAAAAAAAAAAAAAAAAAAAAAAAAA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65 -0.00925 0.00091 -0.01898 0.00208 -0.028 C 0.00286 -0.03472 0.0069 -0.04606 0.00833 -0.05254 C 0.0138 -0.07569 0.00755 -0.05509 0.01263 -0.06944 C 0.01471 -0.07569 0.01549 -0.08425 0.01888 -0.08819 C 0.02213 -0.09189 0.02474 -0.09837 0.02838 -0.09953 C 0.03659 -0.10185 0.03268 -0.10069 0.0401 -0.10324 L 0.10026 -0.10138 C 0.10195 -0.10138 0.11198 -0.09814 0.11393 -0.09768 C 0.1151 -0.09699 0.11614 -0.09675 0.11719 -0.09583 C 0.12148 -0.09143 0.12161 -0.08958 0.12461 -0.08263 C 0.12487 -0.08078 0.12513 -0.0787 0.12565 -0.07685 C 0.12708 -0.07175 0.12851 -0.0699 0.13086 -0.06574 C 0.1319 -0.05995 0.13255 -0.05416 0.13411 -0.04884 L 0.13828 -0.03379 C 0.13867 -0.03009 0.13893 -0.02615 0.13932 -0.02245 C 0.13971 -0.01944 0.1401 -0.0162 0.14036 -0.01319 C 0.14088 -0.00625 0.14114 0.0007 0.14141 0.00764 C 0.14114 0.02709 0.14101 0.04653 0.14036 0.06575 C 0.13997 0.07709 0.13919 0.08843 0.13828 0.09954 C 0.13789 0.10394 0.13789 0.10857 0.13724 0.11274 C 0.13672 0.11598 0.13581 0.11899 0.13516 0.12223 C 0.13542 0.13519 0.13529 0.14862 0.1362 0.16158 C 0.13659 0.16829 0.14284 0.17778 0.14466 0.18033 C 0.14661 0.18334 0.1487 0.18565 0.15091 0.18797 C 0.15351 0.19051 0.15963 0.19121 0.16146 0.19167 C 0.16497 0.19352 0.16849 0.19607 0.17213 0.19723 C 0.17591 0.19862 0.17982 0.19862 0.18372 0.19908 L 0.19427 0.20093 C 0.19987 0.20047 0.2056 0.20139 0.2112 0.19908 C 0.21224 0.19862 0.21172 0.19538 0.21224 0.19352 C 0.21276 0.19144 0.2138 0.18982 0.21432 0.18797 C 0.21484 0.18612 0.21471 0.1838 0.21536 0.18218 C 0.21654 0.1794 0.21823 0.17732 0.21953 0.17477 C 0.21992 0.17292 0.22005 0.17084 0.2207 0.16922 C 0.22239 0.16343 0.22448 0.16042 0.22695 0.15602 C 0.23151 0.13588 0.22708 0.15718 0.23021 0.13727 C 0.23073 0.13334 0.23229 0.12593 0.23229 0.12593 C 0.23151 0.09769 0.23112 0.06945 0.23021 0.04144 C 0.22982 0.03288 0.22799 0.01922 0.22695 0.01135 C 0.2263 0.00625 0.22539 0.00139 0.22487 -0.0037 C 0.22435 -0.0081 0.22422 -0.0125 0.22383 -0.01689 C 0.22357 -0.0199 0.22305 -0.02314 0.22279 -0.02615 C 0.22239 -0.03009 0.22226 -0.03379 0.22174 -0.0375 C 0.21914 -0.05601 0.22057 -0.04189 0.21641 -0.0581 C 0.21549 -0.0618 0.2151 -0.06574 0.21432 -0.06944 C 0.21367 -0.07199 0.21289 -0.0743 0.21224 -0.07685 C 0.21146 -0.08009 0.21094 -0.08333 0.21016 -0.08634 C 0.20872 -0.09143 0.2069 -0.09606 0.20586 -0.10138 C 0.20521 -0.10509 0.20469 -0.10902 0.20378 -0.11273 C 0.20234 -0.11759 0.2013 -0.12291 0.19948 -0.12777 C 0.19883 -0.12962 0.19805 -0.13125 0.19739 -0.13333 C 0.19466 -0.14212 0.1957 -0.14027 0.19323 -0.15023 C 0.19219 -0.15393 0.19114 -0.15763 0.18997 -0.16157 C 0.18971 -0.16388 0.18958 -0.16666 0.18893 -0.16898 C 0.18841 -0.17106 0.18724 -0.17245 0.18685 -0.17453 C 0.18581 -0.17939 0.18555 -0.18472 0.18476 -0.18958 C 0.1845 -0.19166 0.18398 -0.19328 0.18372 -0.19537 C 0.18333 -0.19768 0.1832 -0.20046 0.18268 -0.20277 C 0.18203 -0.20532 0.18125 -0.20787 0.18047 -0.21041 C 0.17812 -0.22754 0.17773 -0.22754 0.18047 -0.25532 C 0.18086 -0.2581 0.18581 -0.26041 0.18685 -0.26111 C 0.18867 -0.26226 0.19036 -0.26388 0.19219 -0.26481 C 0.19388 -0.26574 0.1957 -0.26597 0.19739 -0.26666 C 0.19844 -0.26712 0.19948 -0.26805 0.20065 -0.26851 C 0.20586 -0.2706 0.2112 -0.27222 0.21641 -0.27407 C 0.23398 -0.27361 0.25169 -0.27453 0.26927 -0.27222 C 0.27226 -0.27199 0.27487 -0.26875 0.27773 -0.26666 C 0.29284 -0.25486 0.28112 -0.26203 0.28932 -0.25717 C 0.29036 -0.25532 0.29154 -0.2537 0.29245 -0.25162 C 0.2944 -0.24768 0.29609 -0.24305 0.29779 -0.23842 C 0.29831 -0.23495 0.29974 -0.22476 0.29987 -0.22152 C 0.30039 -0.20532 0.3 -0.18888 0.30091 -0.17268 C 0.30104 -0.1706 0.30195 -0.16851 0.30299 -0.16712 C 0.30456 -0.16504 0.30651 -0.16435 0.30833 -0.16342 C 0.31055 -0.16203 0.31575 -0.16041 0.31784 -0.15972 C 0.34349 -0.16018 0.36927 -0.15949 0.39492 -0.16157 C 0.40091 -0.16203 0.4069 -0.16504 0.41289 -0.16712 C 0.41575 -0.16805 0.42135 -0.17083 0.42135 -0.17083 C 0.422 -0.17268 0.42279 -0.17453 0.42344 -0.17662 C 0.42448 -0.17962 0.42539 -0.18287 0.42656 -0.18587 C 0.4276 -0.18842 0.42864 -0.19097 0.42982 -0.19351 C 0.42943 -0.20347 0.42956 -0.21365 0.42864 -0.22337 C 0.42825 -0.22824 0.42539 -0.23379 0.42344 -0.23657 C 0.42135 -0.23935 0.41953 -0.24351 0.41706 -0.24421 L 0.40963 -0.24606 C 0.40703 -0.24768 0.40521 -0.24884 0.40234 -0.24976 C 0.39987 -0.25046 0.39739 -0.25092 0.39492 -0.25162 C 0.39388 -0.25231 0.39284 -0.25324 0.3918 -0.25347 C 0.37682 -0.25833 0.36302 -0.25439 0.34739 -0.25347 C 0.34596 -0.253 0.34453 -0.25277 0.3431 -0.25162 C 0.33997 -0.24907 0.33945 -0.24629 0.33685 -0.24236 C 0.33581 -0.24074 0.33476 -0.23981 0.33359 -0.23842 C 0.33255 -0.23541 0.33177 -0.23194 0.33047 -0.22916 C 0.32969 -0.22731 0.32812 -0.22708 0.32734 -0.22546 C 0.32565 -0.22199 0.32448 -0.21782 0.32305 -0.21412 C 0.32239 -0.21226 0.32148 -0.21064 0.32096 -0.20833 C 0.32057 -0.20671 0.31823 -0.19675 0.31784 -0.19351 C 0.31536 -0.17361 0.3181 -0.18912 0.31575 -0.17662 C 0.31445 -0.15671 0.3138 -0.14837 0.31354 -0.12569 C 0.31328 -0.09398 0.31354 -0.06203 0.31354 -0.03009 " pathEditMode="relative" ptsTypes="AAAAAAAAAAAAAAAAAAAAAAAAAAAAA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0.0044 0.00391 0.00926 0.00625 0.01319 C 0.00821 0.0162 0.01055 0.01805 0.01263 0.0206 C 0.01485 0.02361 0.01667 0.02731 0.01888 0.03009 C 0.02448 0.0368 0.03047 0.04213 0.03581 0.04884 C 0.03828 0.05208 0.0405 0.05602 0.04323 0.05833 C 0.04584 0.06042 0.04896 0.06018 0.0517 0.06204 C 0.05534 0.06458 0.06224 0.07153 0.06224 0.07153 C 0.07813 0.07014 0.09401 0.0706 0.10977 0.06759 C 0.11198 0.06713 0.11289 0.05301 0.11289 0.05255 C 0.11354 0.04884 0.11446 0.04514 0.11511 0.04143 C 0.11784 0.02523 0.11394 0.04329 0.11823 0.02454 C 0.11914 0.01481 0.11914 0.01111 0.12136 0.00185 C 0.12292 -0.0044 0.12578 -0.00995 0.1267 -0.0169 C 0.12852 -0.02963 0.12722 -0.02199 0.13086 -0.03935 C 0.13125 -0.04445 0.13151 -0.04931 0.1319 -0.0544 C 0.13229 -0.0581 0.13308 -0.06181 0.13308 -0.06574 C 0.13308 -0.08264 0.13255 -0.09954 0.1319 -0.11644 C 0.13177 -0.12014 0.13125 -0.12384 0.13086 -0.12755 C 0.1306 -0.13102 0.12982 -0.13889 0.12878 -0.14259 C 0.12826 -0.14468 0.12735 -0.1463 0.1267 -0.14838 C 0.12409 -0.15556 0.12344 -0.15903 0.12032 -0.16528 C 0.11901 -0.16783 0.11745 -0.17014 0.11615 -0.17269 C 0.11498 -0.175 0.11407 -0.17778 0.11289 -0.18009 C 0.11198 -0.18218 0.11081 -0.1838 0.10977 -0.18588 C 0.10729 -0.19097 0.10117 -0.20741 0.10026 -0.21019 C 0.09922 -0.21343 0.09818 -0.21667 0.09714 -0.21968 C 0.0961 -0.22222 0.09492 -0.22454 0.09388 -0.22708 C 0.09323 -0.22894 0.09271 -0.23102 0.0918 -0.23287 C 0.08985 -0.23681 0.08542 -0.24398 0.08542 -0.24398 C 0.08295 -0.25718 0.0862 -0.24097 0.08229 -0.25718 C 0.07969 -0.26806 0.08321 -0.25764 0.07917 -0.26852 C 0.07878 -0.27222 0.07865 -0.27616 0.07813 -0.27963 C 0.07722 -0.28542 0.07487 -0.29653 0.07487 -0.29653 C 0.07461 -0.30093 0.07383 -0.30533 0.07383 -0.30972 C 0.07383 -0.32662 0.07357 -0.34375 0.07487 -0.36042 C 0.07513 -0.36273 0.07709 -0.36273 0.07813 -0.36412 C 0.07956 -0.36644 0.0806 -0.36968 0.08229 -0.37176 C 0.08633 -0.37639 0.09154 -0.37639 0.0961 -0.37732 C 0.1211 -0.37685 0.1461 -0.37708 0.17097 -0.37546 C 0.17357 -0.37523 0.1819 -0.37083 0.18477 -0.36806 C 0.18698 -0.36574 0.18894 -0.36296 0.19115 -0.36042 C 0.19219 -0.35926 0.19336 -0.35833 0.19427 -0.35671 C 0.19597 -0.35347 0.19792 -0.3507 0.19961 -0.34722 C 0.21042 -0.3257 0.19571 -0.35232 0.20586 -0.33426 C 0.20951 -0.3213 0.20755 -0.3294 0.2112 -0.30972 L 0.21224 -0.30417 C 0.21211 -0.30278 0.21341 -0.27431 0.20899 -0.26667 C 0.20821 -0.26528 0.2069 -0.26528 0.20586 -0.26482 C 0.20183 -0.27546 0.20534 -0.26505 0.20274 -0.27593 C 0.20209 -0.27847 0.20117 -0.28102 0.20065 -0.28357 C 0.19597 -0.30278 0.20443 -0.27176 0.1974 -0.29653 C 0.19714 -0.29908 0.19688 -0.30162 0.19636 -0.30417 C 0.19584 -0.30741 0.19466 -0.31019 0.19427 -0.31343 C 0.19323 -0.32083 0.19219 -0.33611 0.19219 -0.33611 C 0.19245 -0.34722 0.19271 -0.35857 0.19323 -0.36991 C 0.19336 -0.37315 0.19362 -0.37616 0.19427 -0.37917 C 0.19466 -0.38125 0.19571 -0.3831 0.19636 -0.38495 C 0.19675 -0.38681 0.19688 -0.38889 0.1974 -0.39051 C 0.20026 -0.39977 0.20248 -0.40417 0.2069 -0.41111 C 0.20821 -0.4132 0.20977 -0.41505 0.2112 -0.4169 C 0.21328 -0.41945 0.21537 -0.42176 0.21745 -0.42431 C 0.22032 -0.42778 0.22149 -0.4294 0.22487 -0.43171 C 0.23021 -0.43565 0.23125 -0.43565 0.23646 -0.4375 C 0.23867 -0.43935 0.24063 -0.4419 0.24284 -0.44306 C 0.24453 -0.44398 0.25899 -0.44676 0.25977 -0.44676 C 0.26836 -0.44884 0.26719 -0.44884 0.2767 -0.45255 C 0.2974 -0.45116 0.31823 -0.45139 0.33894 -0.44861 C 0.34336 -0.44815 0.3474 -0.44491 0.35157 -0.44306 C 0.35808 -0.44028 0.35443 -0.44213 0.36224 -0.4375 C 0.36953 -0.42755 0.36485 -0.43333 0.37696 -0.42245 L 0.37696 -0.42245 C 0.38516 -0.41273 0.38086 -0.41644 0.38972 -0.41111 C 0.39284 -0.40671 0.39597 -0.40232 0.39922 -0.39792 C 0.40222 -0.39398 0.40586 -0.39144 0.4086 -0.38681 C 0.41055 -0.3838 0.41172 -0.3794 0.41289 -0.37546 C 0.41628 -0.36435 0.41641 -0.35949 0.41823 -0.34722 C 0.41745 -0.33658 0.41797 -0.32546 0.41602 -0.31551 C 0.41511 -0.31042 0.41172 -0.3081 0.40977 -0.30417 C 0.40886 -0.30255 0.4086 -0.29977 0.40755 -0.29861 C 0.40287 -0.29213 0.40039 -0.29259 0.39492 -0.29097 C 0.38867 -0.28727 0.38946 -0.28727 0.37904 -0.28727 C 0.37552 -0.28727 0.37201 -0.28843 0.36849 -0.28912 C 0.36003 -0.29537 0.3513 -0.3007 0.34323 -0.30787 C 0.32735 -0.32199 0.33477 -0.31574 0.32097 -0.32662 C 0.31745 -0.33426 0.31433 -0.34236 0.31042 -0.34931 C 0.3 -0.36759 0.31172 -0.34607 0.303 -0.36412 C 0.30209 -0.3662 0.30078 -0.36759 0.29987 -0.36991 C 0.29896 -0.37222 0.29857 -0.375 0.29779 -0.37732 C 0.29688 -0.38009 0.29571 -0.38241 0.29453 -0.38495 C 0.29427 -0.38935 0.29414 -0.39375 0.29349 -0.39792 C 0.2931 -0.40139 0.29193 -0.40417 0.29141 -0.40741 C 0.29089 -0.41181 0.29076 -0.4162 0.29037 -0.4206 C 0.29037 -0.4213 0.29037 -0.44213 0.29245 -0.44861 C 0.29336 -0.45139 0.2944 -0.45394 0.29571 -0.45625 C 0.29688 -0.45833 0.29844 -0.45995 0.29987 -0.46181 C 0.3013 -0.46551 0.30287 -0.47083 0.30521 -0.47315 C 0.30742 -0.4757 0.31016 -0.47662 0.3125 -0.4787 C 0.31367 -0.47986 0.31472 -0.48125 0.31576 -0.48241 C 0.32422 -0.48195 0.33269 -0.48171 0.34102 -0.48056 C 0.34219 -0.48056 0.34336 -0.48009 0.34427 -0.4787 C 0.34662 -0.47546 0.34831 -0.47083 0.35052 -0.46759 C 0.35586 -0.45995 0.35534 -0.46482 0.35899 -0.45625 C 0.36133 -0.45093 0.36537 -0.43935 0.36537 -0.43935 C 0.3681 -0.42477 0.36758 -0.42963 0.36537 -0.40185 C 0.36511 -0.39908 0.3642 -0.39653 0.36328 -0.39421 C 0.36237 -0.39259 0.36107 -0.3919 0.36003 -0.39051 C 0.3586 -0.3882 0.35742 -0.38495 0.35586 -0.3831 C 0.3543 -0.38102 0.34688 -0.3794 0.34636 -0.37917 C 0.33894 -0.37986 0.33138 -0.37847 0.32422 -0.38102 C 0.32097 -0.38241 0.31576 -0.39051 0.31576 -0.39051 C 0.31094 -0.40162 0.30677 -0.41204 0.30091 -0.42245 C 0.29922 -0.42546 0.29753 -0.42894 0.29571 -0.43171 C 0.29115 -0.43889 0.29115 -0.4375 0.28503 -0.4412 L 0.2819 -0.44306 C 0.28125 -0.44283 0.27331 -0.44167 0.27136 -0.43935 C 0.27019 -0.43796 0.26927 -0.43565 0.26823 -0.4338 C 0.26563 -0.41991 0.26667 -0.42639 0.26498 -0.41482 C 0.2638 -0.39352 0.26341 -0.39884 0.26498 -0.37732 C 0.26524 -0.37431 0.2655 -0.37107 0.26615 -0.36806 C 0.26654 -0.36597 0.26758 -0.36435 0.26823 -0.36227 C 0.27344 -0.34722 0.27578 -0.33773 0.28295 -0.32477 C 0.28477 -0.32176 0.28633 -0.31806 0.28828 -0.31551 C 0.28985 -0.3132 0.29193 -0.31204 0.29349 -0.30972 C 0.29505 -0.30764 0.29623 -0.30463 0.29779 -0.30232 C 0.29909 -0.30023 0.30078 -0.29884 0.30196 -0.29653 C 0.3112 -0.28009 0.29453 -0.3037 0.30834 -0.28542 C 0.30873 -0.28357 0.30873 -0.28148 0.30938 -0.27963 C 0.31016 -0.27755 0.31198 -0.27662 0.3125 -0.27408 C 0.31563 -0.26227 0.31472 -0.25116 0.31472 -0.23843 " pathEditMode="relative" ptsTypes="AAAAAAAAAAAAAAAAAAAAAAAAAAAAAAAAAAAAAAAAAAA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09 0.0044 0.00391 0.00926 0.00625 0.01319 C 0.00821 0.0162 0.01055 0.01805 0.01263 0.0206 C 0.01485 0.02361 0.01667 0.02731 0.01888 0.03009 C 0.02448 0.0368 0.03047 0.04213 0.03581 0.04884 C 0.03828 0.05208 0.0405 0.05602 0.04323 0.05833 C 0.04584 0.06042 0.04896 0.06018 0.0517 0.06204 C 0.05534 0.06458 0.06224 0.07153 0.06224 0.07153 C 0.07813 0.07014 0.09401 0.0706 0.10977 0.06759 C 0.11198 0.06713 0.11289 0.05301 0.11289 0.05255 C 0.11354 0.04884 0.11446 0.04514 0.11511 0.04143 C 0.11784 0.02523 0.11394 0.04329 0.11823 0.02454 C 0.11914 0.01481 0.11914 0.01111 0.12136 0.00185 C 0.12292 -0.0044 0.12578 -0.00995 0.1267 -0.0169 C 0.12852 -0.02963 0.12722 -0.02199 0.13086 -0.03935 C 0.13125 -0.04445 0.13151 -0.04931 0.1319 -0.0544 C 0.13229 -0.0581 0.13308 -0.06181 0.13308 -0.06574 C 0.13308 -0.08264 0.13255 -0.09954 0.1319 -0.11644 C 0.13177 -0.12014 0.13125 -0.12384 0.13086 -0.12755 C 0.1306 -0.13102 0.12982 -0.13889 0.12878 -0.14259 C 0.12826 -0.14468 0.12735 -0.1463 0.1267 -0.14838 C 0.12409 -0.15556 0.12344 -0.15903 0.12032 -0.16528 C 0.11901 -0.16783 0.11745 -0.17014 0.11615 -0.17269 C 0.11498 -0.175 0.11407 -0.17778 0.11289 -0.18009 C 0.11198 -0.18218 0.11081 -0.1838 0.10977 -0.18588 C 0.10729 -0.19097 0.10117 -0.20741 0.10026 -0.21019 C 0.09922 -0.21343 0.09818 -0.21667 0.09714 -0.21968 C 0.0961 -0.22222 0.09492 -0.22454 0.09388 -0.22708 C 0.09323 -0.22894 0.09271 -0.23102 0.0918 -0.23287 C 0.08985 -0.23681 0.08542 -0.24398 0.08542 -0.24398 C 0.08295 -0.25718 0.0862 -0.24097 0.08229 -0.25718 C 0.07969 -0.26806 0.08321 -0.25764 0.07917 -0.26852 C 0.07878 -0.27222 0.07865 -0.27616 0.07813 -0.27963 C 0.07722 -0.28542 0.07487 -0.29653 0.07487 -0.29653 C 0.07461 -0.30093 0.07383 -0.30533 0.07383 -0.30972 C 0.07383 -0.32662 0.07357 -0.34375 0.07487 -0.36042 C 0.07513 -0.36273 0.07709 -0.36273 0.07813 -0.36412 C 0.07956 -0.36644 0.0806 -0.36968 0.08229 -0.37176 C 0.08633 -0.37639 0.09154 -0.37639 0.0961 -0.37732 C 0.1211 -0.37685 0.1461 -0.37708 0.17097 -0.37546 C 0.17357 -0.37523 0.1819 -0.37083 0.18477 -0.36806 C 0.18698 -0.36574 0.18894 -0.36296 0.19115 -0.36042 C 0.19219 -0.35926 0.19336 -0.35833 0.19427 -0.35671 C 0.19597 -0.35347 0.19792 -0.3507 0.19961 -0.34722 C 0.21042 -0.3257 0.19571 -0.35232 0.20586 -0.33426 C 0.20951 -0.3213 0.20755 -0.3294 0.2112 -0.30972 L 0.21224 -0.30417 C 0.21211 -0.30278 0.21341 -0.27431 0.20899 -0.26667 C 0.20821 -0.26528 0.2069 -0.26528 0.20586 -0.26482 C 0.20183 -0.27546 0.20534 -0.26505 0.20274 -0.27593 C 0.20209 -0.27847 0.20117 -0.28102 0.20065 -0.28357 C 0.19597 -0.30278 0.20443 -0.27176 0.1974 -0.29653 C 0.19714 -0.29908 0.19688 -0.30162 0.19636 -0.30417 C 0.19584 -0.30741 0.19466 -0.31019 0.19427 -0.31343 C 0.19323 -0.32083 0.19219 -0.33611 0.19219 -0.33611 C 0.19245 -0.34722 0.19271 -0.35857 0.19323 -0.36991 C 0.19336 -0.37315 0.19362 -0.37616 0.19427 -0.37917 C 0.19466 -0.38125 0.19571 -0.3831 0.19636 -0.38495 C 0.19675 -0.38681 0.19688 -0.38889 0.1974 -0.39051 C 0.20026 -0.39977 0.20248 -0.40417 0.2069 -0.41111 C 0.20821 -0.4132 0.20977 -0.41505 0.2112 -0.4169 C 0.21328 -0.41945 0.21537 -0.42176 0.21745 -0.42431 C 0.22032 -0.42778 0.22149 -0.4294 0.22487 -0.43171 C 0.23021 -0.43565 0.23125 -0.43565 0.23646 -0.4375 C 0.23867 -0.43935 0.24063 -0.4419 0.24284 -0.44306 C 0.24453 -0.44398 0.25899 -0.44676 0.25977 -0.44676 C 0.26836 -0.44884 0.26719 -0.44884 0.2767 -0.45255 C 0.2974 -0.45116 0.31823 -0.45139 0.33894 -0.44861 C 0.34336 -0.44815 0.3474 -0.44491 0.35157 -0.44306 C 0.35808 -0.44028 0.35443 -0.44213 0.36224 -0.4375 C 0.36953 -0.42755 0.36485 -0.43333 0.37696 -0.42245 L 0.37696 -0.42245 C 0.38516 -0.41273 0.38086 -0.41644 0.38972 -0.41111 C 0.39284 -0.40671 0.39597 -0.40232 0.39922 -0.39792 C 0.40222 -0.39398 0.40586 -0.39144 0.4086 -0.38681 C 0.41055 -0.3838 0.41172 -0.3794 0.41289 -0.37546 C 0.41628 -0.36435 0.41641 -0.35949 0.41823 -0.34722 C 0.41745 -0.33658 0.41797 -0.32546 0.41602 -0.31551 C 0.41511 -0.31042 0.41172 -0.3081 0.40977 -0.30417 C 0.40886 -0.30255 0.4086 -0.29977 0.40755 -0.29861 C 0.40287 -0.29213 0.40039 -0.29259 0.39492 -0.29097 C 0.38867 -0.28727 0.38946 -0.28727 0.37904 -0.28727 C 0.37552 -0.28727 0.37201 -0.28843 0.36849 -0.28912 C 0.36003 -0.29537 0.3513 -0.3007 0.34323 -0.30787 C 0.32735 -0.32199 0.33477 -0.31574 0.32097 -0.32662 C 0.31745 -0.33426 0.31433 -0.34236 0.31042 -0.34931 C 0.3 -0.36759 0.31172 -0.34607 0.303 -0.36412 C 0.30209 -0.3662 0.30078 -0.36759 0.29987 -0.36991 C 0.29896 -0.37222 0.29857 -0.375 0.29779 -0.37732 C 0.29688 -0.38009 0.29571 -0.38241 0.29453 -0.38495 C 0.29427 -0.38935 0.29414 -0.39375 0.29349 -0.39792 C 0.2931 -0.40139 0.29193 -0.40417 0.29141 -0.40741 C 0.29089 -0.41181 0.29076 -0.4162 0.29037 -0.4206 C 0.29037 -0.4213 0.29037 -0.44213 0.29245 -0.44861 C 0.29336 -0.45139 0.2944 -0.45394 0.29571 -0.45625 C 0.29688 -0.45833 0.29844 -0.45995 0.29987 -0.46181 C 0.3013 -0.46551 0.30287 -0.47083 0.30521 -0.47315 C 0.30742 -0.4757 0.31016 -0.47662 0.3125 -0.4787 C 0.31367 -0.47986 0.31472 -0.48125 0.31576 -0.48241 C 0.32422 -0.48195 0.33269 -0.48171 0.34102 -0.48056 C 0.34219 -0.48056 0.34336 -0.48009 0.34427 -0.4787 C 0.34662 -0.47546 0.34831 -0.47083 0.35052 -0.46759 C 0.35586 -0.45995 0.35534 -0.46482 0.35899 -0.45625 C 0.36133 -0.45093 0.36537 -0.43935 0.36537 -0.43935 C 0.3681 -0.42477 0.36758 -0.42963 0.36537 -0.40185 C 0.36511 -0.39908 0.3642 -0.39653 0.36328 -0.39421 C 0.36237 -0.39259 0.36107 -0.3919 0.36003 -0.39051 C 0.3586 -0.3882 0.35742 -0.38495 0.35586 -0.3831 C 0.3543 -0.38102 0.34688 -0.3794 0.34636 -0.37917 C 0.33894 -0.37986 0.33138 -0.37847 0.32422 -0.38102 C 0.32097 -0.38241 0.31576 -0.39051 0.31576 -0.39051 C 0.31094 -0.40162 0.30677 -0.41204 0.30091 -0.42245 C 0.29922 -0.42546 0.29753 -0.42894 0.29571 -0.43171 C 0.29115 -0.43889 0.29115 -0.4375 0.28503 -0.4412 L 0.2819 -0.44306 C 0.28125 -0.44283 0.27331 -0.44167 0.27136 -0.43935 C 0.27019 -0.43796 0.26927 -0.43565 0.26823 -0.4338 C 0.26563 -0.41991 0.26667 -0.42639 0.26498 -0.41482 C 0.2638 -0.39352 0.26341 -0.39884 0.26498 -0.37732 C 0.26524 -0.37431 0.2655 -0.37107 0.26615 -0.36806 C 0.26654 -0.36597 0.26758 -0.36435 0.26823 -0.36227 C 0.27344 -0.34722 0.27578 -0.33773 0.28295 -0.32477 C 0.28477 -0.32176 0.28633 -0.31806 0.28828 -0.31551 C 0.28985 -0.3132 0.29193 -0.31204 0.29349 -0.30972 C 0.29505 -0.30764 0.29623 -0.30463 0.29779 -0.30232 C 0.29909 -0.30023 0.30078 -0.29884 0.30196 -0.29653 C 0.3112 -0.28009 0.29453 -0.3037 0.30834 -0.28542 C 0.30873 -0.28357 0.30873 -0.28148 0.30938 -0.27963 C 0.31016 -0.27755 0.31198 -0.27662 0.3125 -0.27408 C 0.31563 -0.26227 0.31472 -0.25116 0.31472 -0.23843 " pathEditMode="relative" ptsTypes="AAAAAAAAAAAAAAAAAAAAAAAAAAAAAAAAAAAAAAAAAAAAAAA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86 -0.00509 0.00586 -0.00995 0.00846 -0.01504 C 0.01067 -0.01944 0.01198 -0.02361 0.0138 -0.02824 C 0.01484 -0.03078 0.01601 -0.0331 0.01692 -0.03588 C 0.02226 -0.04977 0.01823 -0.04028 0.02226 -0.05278 C 0.02291 -0.05463 0.0237 -0.05648 0.02435 -0.05833 C 0.02903 -0.10046 0.02682 -0.07639 0.02435 -0.17106 C 0.02396 -0.1875 0.02317 -0.18819 0.02018 -0.1993 C 0.01549 -0.23171 0.02109 -0.19653 0.0138 -0.2294 C 0.01067 -0.24305 0.01302 -0.23426 0.0095 -0.24421 C 0.00846 -0.24745 0.00768 -0.25092 0.00638 -0.2537 C 0.00521 -0.25602 0.00351 -0.2574 0.00221 -0.25926 C -0.00287 -0.26713 0.00117 -0.26365 -0.00417 -0.2669 C -0.00808 -0.26551 -0.01198 -0.26458 -0.01576 -0.26319 C -0.01693 -0.26273 -0.01797 -0.26227 -0.01901 -0.26111 C -0.02044 -0.25972 -0.02175 -0.2574 -0.02318 -0.25555 C -0.02383 -0.25185 -0.02487 -0.24815 -0.02526 -0.24421 C -0.02683 -0.23125 -0.02604 -0.23796 -0.02735 -0.22361 C -0.02709 -0.21227 -0.02696 -0.20115 -0.0263 -0.18981 C -0.02617 -0.18727 -0.02591 -0.18472 -0.02526 -0.1824 C -0.02318 -0.17338 -0.02058 -0.16342 -0.0168 -0.15602 C -0.01485 -0.15208 -0.01341 -0.14606 -0.01055 -0.14467 L -0.00625 -0.14282 C -0.00209 -0.14421 0.00221 -0.14514 0.00638 -0.14653 C 0.00742 -0.14699 0.00846 -0.14791 0.0095 -0.14861 C 0.022 -0.1544 0.02083 -0.15254 0.03177 -0.15972 C 0.04362 -0.16759 0.04062 -0.16643 0.05182 -0.17477 C 0.05534 -0.17731 0.05898 -0.1794 0.06237 -0.1824 C 0.06679 -0.18611 0.07278 -0.19259 0.07604 -0.1993 C 0.07747 -0.20185 0.07825 -0.20555 0.07929 -0.20856 C 0.08177 -0.22639 0.08008 -0.21898 0.08346 -0.23125 C 0.08424 -0.2375 0.08476 -0.24375 0.08554 -0.25 C 0.08685 -0.25949 0.08893 -0.26852 0.08984 -0.27824 C 0.09036 -0.2831 0.09114 -0.29352 0.09192 -0.29884 C 0.09219 -0.30069 0.09271 -0.30254 0.09297 -0.3044 C 0.09401 -0.3118 0.09453 -0.31944 0.09505 -0.32685 C 0.09479 -0.36389 0.09466 -0.40092 0.09401 -0.43773 C 0.09401 -0.43981 0.09349 -0.44166 0.09297 -0.44352 C 0.09166 -0.44861 0.09023 -0.45347 0.0888 -0.45856 C 0.08737 -0.46342 0.08528 -0.47129 0.08346 -0.47546 C 0.08086 -0.48125 0.07812 -0.48727 0.075 -0.49236 C 0.07357 -0.49467 0.07135 -0.4956 0.06979 -0.49791 C 0.06862 -0.49953 0.06771 -0.50185 0.06653 -0.50347 C 0.06432 -0.50694 0.06172 -0.50879 0.05924 -0.51111 C 0.05742 -0.50972 0.05534 -0.50949 0.0539 -0.5074 C 0.05208 -0.5044 0.05104 -0.5 0.04974 -0.49606 C 0.0487 -0.49282 0.04739 -0.48981 0.04648 -0.48657 C 0.04596 -0.48449 0.04388 -0.475 0.04336 -0.47153 C 0.04219 -0.46412 0.04023 -0.44907 0.04023 -0.44907 C 0.04036 -0.4456 0.03984 -0.4243 0.04232 -0.41528 C 0.04284 -0.41319 0.04375 -0.41157 0.0444 -0.40972 C 0.04544 -0.40648 0.04622 -0.40301 0.04752 -0.40023 C 0.04909 -0.39722 0.05117 -0.39537 0.05286 -0.39282 C 0.06041 -0.38009 0.06185 -0.37453 0.06875 -0.36643 C 0.07044 -0.36435 0.07226 -0.36273 0.07396 -0.36088 C 0.08047 -0.35301 0.07565 -0.35625 0.08242 -0.35324 C 0.08385 -0.35208 0.08515 -0.35046 0.08672 -0.34953 C 0.09687 -0.34282 0.11758 -0.35092 0.12148 -0.35139 C 0.12357 -0.35324 0.12578 -0.35509 0.12786 -0.35694 C 0.1319 -0.36111 0.13554 -0.36551 0.13945 -0.37014 C 0.14336 -0.38055 0.1431 -0.38078 0.15104 -0.39282 C 0.15573 -0.39953 0.16107 -0.40509 0.16484 -0.41342 C 0.17122 -0.42778 0.1776 -0.44074 0.18281 -0.45648 C 0.18437 -0.46134 0.18594 -0.46643 0.18698 -0.47153 C 0.18802 -0.47639 0.18841 -0.48171 0.18906 -0.48657 C 0.19114 -0.50208 0.19206 -0.50972 0.19336 -0.52615 C 0.19375 -0.53171 0.19401 -0.53727 0.1944 -0.54305 C 0.19336 -0.58333 0.19479 -0.57615 0.19127 -0.60486 C 0.19062 -0.60995 0.18997 -0.61504 0.18906 -0.6199 C 0.18763 -0.62801 0.18489 -0.63796 0.18177 -0.64444 C 0.18086 -0.64606 0.17969 -0.64699 0.17851 -0.64815 C 0.17487 -0.65185 0.17474 -0.65162 0.17122 -0.6537 C 0.16836 -0.65139 0.16497 -0.65023 0.16276 -0.64629 C 0.16015 -0.6419 0.15469 -0.61828 0.15325 -0.6125 C 0.15195 -0.58796 0.15039 -0.56921 0.15429 -0.54305 C 0.15521 -0.53703 0.16549 -0.52129 0.16901 -0.51852 C 0.17474 -0.51435 0.20469 -0.50092 0.20924 -0.49977 C 0.21797 -0.49768 0.22682 -0.49861 0.23554 -0.49791 C 0.24752 -0.49861 0.25963 -0.49791 0.27148 -0.49977 C 0.27513 -0.50046 0.27851 -0.5037 0.28203 -0.50532 C 0.28489 -0.50671 0.28776 -0.5074 0.29049 -0.50926 C 0.30729 -0.52037 0.32656 -0.53495 0.34336 -0.54861 C 0.35299 -0.55648 0.36627 -0.56666 0.375 -0.5787 C 0.38203 -0.58842 0.38997 -0.59745 0.39505 -0.61065 C 0.41432 -0.65972 0.4069 -0.63865 0.41836 -0.67268 C 0.42109 -0.69097 0.42331 -0.69629 0.42044 -0.71574 C 0.42005 -0.71828 0.41823 -0.71944 0.41732 -0.72153 C 0.4164 -0.72315 0.41614 -0.72546 0.4151 -0.72708 C 0.41067 -0.73403 0.40586 -0.74004 0.40039 -0.74398 C 0.39713 -0.74629 0.3901 -0.74722 0.38763 -0.74768 C 0.37734 -0.74722 0.35416 -0.75208 0.3401 -0.74213 C 0.33724 -0.74004 0.33333 -0.73171 0.33164 -0.72893 C 0.33099 -0.72592 0.33047 -0.72245 0.32956 -0.71944 C 0.32278 -0.69629 0.32383 -0.69953 0.31797 -0.68565 C 0.31692 -0.68078 0.31601 -0.67569 0.31484 -0.67083 C 0.31419 -0.66805 0.31328 -0.66574 0.31263 -0.66319 C 0.3112 -0.6574 0.30729 -0.64074 0.30638 -0.63495 C 0.30429 -0.62199 0.30325 -0.60856 0.30104 -0.5956 L 0.29791 -0.57685 C 0.29752 -0.57106 0.29726 -0.56551 0.29687 -0.55995 C 0.29622 -0.55139 0.29492 -0.54213 0.29479 -0.53356 C 0.29453 -0.51852 0.29479 -0.50347 0.29479 -0.48842 " pathEditMode="relative" ptsTypes="AAAAAAAAAAAAAAAAAAAAAAAAAAAAAAAAAAAAAAAA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86 -0.00509 0.00586 -0.00995 0.00846 -0.01504 C 0.01067 -0.01944 0.01198 -0.02361 0.0138 -0.02824 C 0.01484 -0.03078 0.01601 -0.0331 0.01692 -0.03588 C 0.02226 -0.04977 0.01823 -0.04028 0.02226 -0.05278 C 0.02291 -0.05463 0.0237 -0.05648 0.02435 -0.05833 C 0.02903 -0.10046 0.02682 -0.07639 0.02435 -0.17106 C 0.02396 -0.1875 0.02317 -0.18819 0.02018 -0.1993 C 0.01549 -0.23171 0.02109 -0.19653 0.0138 -0.2294 C 0.01067 -0.24305 0.01302 -0.23426 0.0095 -0.24421 C 0.00846 -0.24745 0.00768 -0.25092 0.00638 -0.2537 C 0.00521 -0.25602 0.00351 -0.2574 0.00221 -0.25926 C -0.00287 -0.26713 0.00117 -0.26365 -0.00417 -0.2669 C -0.00808 -0.26551 -0.01198 -0.26458 -0.01576 -0.26319 C -0.01693 -0.26273 -0.01797 -0.26227 -0.01901 -0.26111 C -0.02044 -0.25972 -0.02175 -0.2574 -0.02318 -0.25555 C -0.02383 -0.25185 -0.02487 -0.24815 -0.02526 -0.24421 C -0.02683 -0.23125 -0.02604 -0.23796 -0.02735 -0.22361 C -0.02709 -0.21227 -0.02696 -0.20115 -0.0263 -0.18981 C -0.02617 -0.18727 -0.02591 -0.18472 -0.02526 -0.1824 C -0.02318 -0.17338 -0.02058 -0.16342 -0.0168 -0.15602 C -0.01485 -0.15208 -0.01341 -0.14606 -0.01055 -0.14467 L -0.00625 -0.14282 C -0.00209 -0.14421 0.00221 -0.14514 0.00638 -0.14653 C 0.00742 -0.14699 0.00846 -0.14791 0.0095 -0.14861 C 0.022 -0.1544 0.02083 -0.15254 0.03177 -0.15972 C 0.04362 -0.16759 0.04062 -0.16643 0.05182 -0.17477 C 0.05534 -0.17731 0.05898 -0.1794 0.06237 -0.1824 C 0.06679 -0.18611 0.07278 -0.19259 0.07604 -0.1993 C 0.07747 -0.20185 0.07825 -0.20555 0.07929 -0.20856 C 0.08177 -0.22639 0.08008 -0.21898 0.08346 -0.23125 C 0.08424 -0.2375 0.08476 -0.24375 0.08554 -0.25 C 0.08685 -0.25949 0.08893 -0.26852 0.08984 -0.27824 C 0.09036 -0.2831 0.09114 -0.29352 0.09192 -0.29884 C 0.09219 -0.30069 0.09271 -0.30254 0.09297 -0.3044 C 0.09401 -0.3118 0.09453 -0.31944 0.09505 -0.32685 C 0.09479 -0.36389 0.09466 -0.40092 0.09401 -0.43773 C 0.09401 -0.43981 0.09349 -0.44166 0.09297 -0.44352 C 0.09166 -0.44861 0.09023 -0.45347 0.0888 -0.45856 C 0.08737 -0.46342 0.08528 -0.47129 0.08346 -0.47546 C 0.08086 -0.48125 0.07812 -0.48727 0.075 -0.49236 C 0.07357 -0.49467 0.07135 -0.4956 0.06979 -0.49791 C 0.06862 -0.49953 0.06771 -0.50185 0.06653 -0.50347 C 0.06432 -0.50694 0.06172 -0.50879 0.05924 -0.51111 C 0.05742 -0.50972 0.05534 -0.50949 0.0539 -0.5074 C 0.05208 -0.5044 0.05104 -0.5 0.04974 -0.49606 C 0.0487 -0.49282 0.04739 -0.48981 0.04648 -0.48657 C 0.04596 -0.48449 0.04388 -0.475 0.04336 -0.47153 C 0.04219 -0.46412 0.04023 -0.44907 0.04023 -0.44907 C 0.04036 -0.4456 0.03984 -0.4243 0.04232 -0.41528 C 0.04284 -0.41319 0.04375 -0.41157 0.0444 -0.40972 C 0.04544 -0.40648 0.04622 -0.40301 0.04752 -0.40023 C 0.04909 -0.39722 0.05117 -0.39537 0.05286 -0.39282 C 0.06041 -0.38009 0.06185 -0.37453 0.06875 -0.36643 C 0.07044 -0.36435 0.07226 -0.36273 0.07396 -0.36088 C 0.08047 -0.35301 0.07565 -0.35625 0.08242 -0.35324 C 0.08385 -0.35208 0.08515 -0.35046 0.08672 -0.34953 C 0.09687 -0.34282 0.11758 -0.35092 0.12148 -0.35139 C 0.12357 -0.35324 0.12578 -0.35509 0.12786 -0.35694 C 0.1319 -0.36111 0.13554 -0.36551 0.13945 -0.37014 C 0.14336 -0.38055 0.1431 -0.38078 0.15104 -0.39282 C 0.15573 -0.39953 0.16107 -0.40509 0.16484 -0.41342 C 0.17122 -0.42778 0.1776 -0.44074 0.18281 -0.45648 C 0.18437 -0.46134 0.18594 -0.46643 0.18698 -0.47153 C 0.18802 -0.47639 0.18841 -0.48171 0.18906 -0.48657 C 0.19114 -0.50208 0.19206 -0.50972 0.19336 -0.52615 C 0.19375 -0.53171 0.19401 -0.53727 0.1944 -0.54305 C 0.19336 -0.58333 0.19479 -0.57615 0.19127 -0.60486 C 0.19062 -0.60995 0.18997 -0.61504 0.18906 -0.6199 C 0.18763 -0.62801 0.18489 -0.63796 0.18177 -0.64444 C 0.18086 -0.64606 0.17969 -0.64699 0.17851 -0.64815 C 0.17487 -0.65185 0.17474 -0.65162 0.17122 -0.6537 C 0.16836 -0.65139 0.16497 -0.65023 0.16276 -0.64629 C 0.16015 -0.6419 0.15469 -0.61828 0.15325 -0.6125 C 0.15195 -0.58796 0.15039 -0.56921 0.15429 -0.54305 C 0.15521 -0.53703 0.16549 -0.52129 0.16901 -0.51852 C 0.17474 -0.51435 0.20469 -0.50092 0.20924 -0.49977 C 0.21797 -0.49768 0.22682 -0.49861 0.23554 -0.49791 C 0.24752 -0.49861 0.25963 -0.49791 0.27148 -0.49977 C 0.27513 -0.50046 0.27851 -0.5037 0.28203 -0.50532 C 0.28489 -0.50671 0.28776 -0.5074 0.29049 -0.50926 C 0.30729 -0.52037 0.32656 -0.53495 0.34336 -0.54861 C 0.35299 -0.55648 0.36627 -0.56666 0.375 -0.5787 C 0.38203 -0.58842 0.38997 -0.59745 0.39505 -0.61065 C 0.41432 -0.65972 0.4069 -0.63865 0.41836 -0.67268 C 0.42109 -0.69097 0.42331 -0.69629 0.42044 -0.71574 C 0.42005 -0.71828 0.41823 -0.71944 0.41732 -0.72153 C 0.4164 -0.72315 0.41614 -0.72546 0.4151 -0.72708 C 0.41067 -0.73403 0.40586 -0.74004 0.40039 -0.74398 C 0.39713 -0.74629 0.3901 -0.74722 0.38763 -0.74768 C 0.37734 -0.74722 0.35416 -0.75208 0.3401 -0.74213 C 0.33724 -0.74004 0.33333 -0.73171 0.33164 -0.72893 C 0.33099 -0.72592 0.33047 -0.72245 0.32956 -0.71944 C 0.32278 -0.69629 0.32383 -0.69953 0.31797 -0.68565 C 0.31692 -0.68078 0.31601 -0.67569 0.31484 -0.67083 C 0.31419 -0.66805 0.31328 -0.66574 0.31263 -0.66319 C 0.3112 -0.6574 0.30729 -0.64074 0.30638 -0.63495 C 0.30429 -0.62199 0.30325 -0.60856 0.30104 -0.5956 L 0.29791 -0.57685 C 0.29752 -0.57106 0.29726 -0.56551 0.29687 -0.55995 C 0.29622 -0.55139 0.29492 -0.54213 0.29479 -0.53356 C 0.29453 -0.51852 0.29479 -0.50347 0.29479 -0.48842 " pathEditMode="relative" ptsTypes="AAAAAAAAAAAAAAAAAAAAAAAAAAAAAAAAAAAAAAAAAAAAA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CFD4B9-C274-D33B-CC6D-94B58C00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21" y="907862"/>
            <a:ext cx="4333875" cy="518813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Anything that causes allele draw probabilities to </a:t>
            </a:r>
            <a:r>
              <a:rPr lang="en-US" i="1" dirty="0"/>
              <a:t>be dependent </a:t>
            </a:r>
            <a:r>
              <a:rPr lang="en-US" dirty="0"/>
              <a:t>on each other will cause a deviation from HWE:</a:t>
            </a:r>
          </a:p>
          <a:p>
            <a:r>
              <a:rPr lang="en-US" b="1" dirty="0"/>
              <a:t>Selection </a:t>
            </a:r>
          </a:p>
          <a:p>
            <a:pPr lvl="1"/>
            <a:r>
              <a:rPr lang="en-US" sz="2800" dirty="0"/>
              <a:t>Heterozygote advantage</a:t>
            </a:r>
          </a:p>
          <a:p>
            <a:pPr lvl="2"/>
            <a:r>
              <a:rPr lang="en-US" sz="2400" dirty="0"/>
              <a:t>More AGs than expected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85E6C-3379-7EF6-C27A-02307763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1130734"/>
            <a:ext cx="7660785" cy="47423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5EB29F-52A4-CEF2-78FF-9B0D3EA8F07A}"/>
              </a:ext>
            </a:extLst>
          </p:cNvPr>
          <p:cNvCxnSpPr>
            <a:cxnSpLocks/>
          </p:cNvCxnSpPr>
          <p:nvPr/>
        </p:nvCxnSpPr>
        <p:spPr>
          <a:xfrm>
            <a:off x="11295329" y="714375"/>
            <a:ext cx="0" cy="6269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71575-BDB5-E198-5288-9BBCC56DA862}"/>
              </a:ext>
            </a:extLst>
          </p:cNvPr>
          <p:cNvCxnSpPr>
            <a:cxnSpLocks/>
          </p:cNvCxnSpPr>
          <p:nvPr/>
        </p:nvCxnSpPr>
        <p:spPr>
          <a:xfrm>
            <a:off x="7142429" y="714375"/>
            <a:ext cx="0" cy="135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0DD82E6-AC8B-D2DE-C61F-8F51C080FCA8}"/>
              </a:ext>
            </a:extLst>
          </p:cNvPr>
          <p:cNvSpPr txBox="1">
            <a:spLocks/>
          </p:cNvSpPr>
          <p:nvPr/>
        </p:nvSpPr>
        <p:spPr>
          <a:xfrm>
            <a:off x="10907470" y="3210397"/>
            <a:ext cx="1189279" cy="61563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i="1" dirty="0"/>
              <a:t>p </a:t>
            </a:r>
            <a:r>
              <a:rPr lang="en-US" sz="2000" dirty="0"/>
              <a:t>= 0.001</a:t>
            </a:r>
            <a:endParaRPr lang="en-US" sz="2000" i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2F3038-D8E2-1996-2968-7D614A8F85D1}"/>
              </a:ext>
            </a:extLst>
          </p:cNvPr>
          <p:cNvSpPr txBox="1">
            <a:spLocks/>
          </p:cNvSpPr>
          <p:nvPr/>
        </p:nvSpPr>
        <p:spPr>
          <a:xfrm>
            <a:off x="10776218" y="34709"/>
            <a:ext cx="1038222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rial" panose="020B0604020202020204" pitchFamily="34" charset="0"/>
              </a:rPr>
              <a:t>Selection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DDA452-D438-9EED-77F6-057B71206AAA}"/>
              </a:ext>
            </a:extLst>
          </p:cNvPr>
          <p:cNvCxnSpPr/>
          <p:nvPr/>
        </p:nvCxnSpPr>
        <p:spPr>
          <a:xfrm>
            <a:off x="5267324" y="3867150"/>
            <a:ext cx="68294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EC5877D4-2070-5220-7391-E8B317DA3CED}"/>
              </a:ext>
            </a:extLst>
          </p:cNvPr>
          <p:cNvSpPr/>
          <p:nvPr/>
        </p:nvSpPr>
        <p:spPr>
          <a:xfrm>
            <a:off x="10988147" y="1218303"/>
            <a:ext cx="614364" cy="4689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8BD1373A-1F3B-007F-2559-DA49766D183D}"/>
              </a:ext>
            </a:extLst>
          </p:cNvPr>
          <p:cNvSpPr/>
          <p:nvPr/>
        </p:nvSpPr>
        <p:spPr>
          <a:xfrm>
            <a:off x="6835247" y="2078483"/>
            <a:ext cx="614364" cy="4689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1407C3-3422-E29A-D7AB-8B206BAE8F36}"/>
              </a:ext>
            </a:extLst>
          </p:cNvPr>
          <p:cNvSpPr txBox="1">
            <a:spLocks/>
          </p:cNvSpPr>
          <p:nvPr/>
        </p:nvSpPr>
        <p:spPr>
          <a:xfrm>
            <a:off x="6621599" y="34709"/>
            <a:ext cx="1038222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rial" panose="020B0604020202020204" pitchFamily="34" charset="0"/>
              </a:rPr>
              <a:t>Selection</a:t>
            </a:r>
            <a:endParaRPr lang="en-US" sz="1600" dirty="0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5C14552F-D2B4-AC7C-D52A-CD2FB35A7159}"/>
              </a:ext>
            </a:extLst>
          </p:cNvPr>
          <p:cNvSpPr/>
          <p:nvPr/>
        </p:nvSpPr>
        <p:spPr>
          <a:xfrm>
            <a:off x="6526346" y="2793350"/>
            <a:ext cx="614364" cy="4689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D8D97-02D2-2229-88E2-44E4A42E923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686300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Filtering: Selection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634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EEC63B-064B-AC2F-CA0E-814CECB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762"/>
            <a:ext cx="10515600" cy="5188137"/>
          </a:xfrm>
          <a:solidFill>
            <a:schemeClr val="bg2"/>
          </a:solidFill>
          <a:ln>
            <a:solidFill>
              <a:schemeClr val="accent3"/>
            </a:solidFill>
          </a:ln>
        </p:spPr>
        <p:txBody>
          <a:bodyPr>
            <a:normAutofit lnSpcReduction="10000"/>
          </a:bodyPr>
          <a:lstStyle/>
          <a:p>
            <a:r>
              <a:rPr lang="en-US" sz="3200" dirty="0"/>
              <a:t>HWE filtering can be critical for some downstream tasks</a:t>
            </a:r>
          </a:p>
          <a:p>
            <a:endParaRPr lang="en-US" sz="3200" dirty="0"/>
          </a:p>
          <a:p>
            <a:r>
              <a:rPr lang="en-US" sz="3200" dirty="0"/>
              <a:t>HWE filtering can catch sequencing errors and/or </a:t>
            </a:r>
            <a:r>
              <a:rPr lang="en-US" sz="3200" dirty="0" err="1"/>
              <a:t>paralogy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HOWEVER…</a:t>
            </a:r>
          </a:p>
          <a:p>
            <a:pPr marL="0" indent="0" algn="ctr">
              <a:buNone/>
            </a:pPr>
            <a:endParaRPr lang="en-US" sz="3200" dirty="0"/>
          </a:p>
          <a:p>
            <a:r>
              <a:rPr lang="en-US" sz="3200" dirty="0"/>
              <a:t>HWE filtering can remove sites with interesting biological effects</a:t>
            </a:r>
          </a:p>
          <a:p>
            <a:endParaRPr lang="en-US" sz="3200" dirty="0"/>
          </a:p>
          <a:p>
            <a:r>
              <a:rPr lang="en-US" sz="3200" dirty="0"/>
              <a:t>Solution? Don’t just try one filtering set.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0BCBDE-C441-A1F6-B554-D394E6FFB05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543425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Filtering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308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8F469-B933-35E1-E497-EA27A002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38" y="227513"/>
            <a:ext cx="9776684" cy="6509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45B9C-A9CB-FAA2-94FB-0ACCD7E28F78}"/>
              </a:ext>
            </a:extLst>
          </p:cNvPr>
          <p:cNvSpPr txBox="1"/>
          <p:nvPr/>
        </p:nvSpPr>
        <p:spPr>
          <a:xfrm>
            <a:off x="8384242" y="6444704"/>
            <a:ext cx="2871429" cy="37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Hemstrom et al. </a:t>
            </a:r>
            <a:r>
              <a:rPr lang="en-US" i="1" dirty="0"/>
              <a:t>in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7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E518E-5172-A10C-45A9-33EE14A4113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2289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</a:t>
            </a:r>
            <a:r>
              <a:rPr lang="el-GR" sz="2800" dirty="0">
                <a:latin typeface="Arial" panose="020B0604020202020204" pitchFamily="34" charset="0"/>
              </a:rPr>
              <a:t>χ</a:t>
            </a:r>
            <a:r>
              <a:rPr lang="en-US" sz="2800" baseline="30000" dirty="0">
                <a:latin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</a:rPr>
              <a:t> test</a:t>
            </a:r>
            <a:endParaRPr lang="en-US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D541A4-BD94-AF3E-430A-321C84ED9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013036"/>
              </p:ext>
            </p:extLst>
          </p:nvPr>
        </p:nvGraphicFramePr>
        <p:xfrm>
          <a:off x="2032000" y="1185149"/>
          <a:ext cx="8128000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9992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269992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2728144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40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D541A4-BD94-AF3E-430A-321C84ED9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4656"/>
              </p:ext>
            </p:extLst>
          </p:nvPr>
        </p:nvGraphicFramePr>
        <p:xfrm>
          <a:off x="2032000" y="1185149"/>
          <a:ext cx="8128000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9992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269992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2728144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6E988A2-804B-EE31-795A-29CEAC5751D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2289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</a:t>
            </a:r>
            <a:r>
              <a:rPr lang="el-GR" sz="2800" dirty="0">
                <a:latin typeface="Arial" panose="020B0604020202020204" pitchFamily="34" charset="0"/>
              </a:rPr>
              <a:t>χ</a:t>
            </a:r>
            <a:r>
              <a:rPr lang="en-US" sz="2800" baseline="30000" dirty="0">
                <a:latin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</a:rPr>
              <a:t>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850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D541A4-BD94-AF3E-430A-321C84ED9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6717"/>
              </p:ext>
            </p:extLst>
          </p:nvPr>
        </p:nvGraphicFramePr>
        <p:xfrm>
          <a:off x="2032000" y="1185149"/>
          <a:ext cx="8128000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9992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269992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2728144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A8591A5-8806-398B-AC3C-5E1FA777830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2289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</a:t>
            </a:r>
            <a:r>
              <a:rPr lang="el-GR" sz="2800" dirty="0">
                <a:latin typeface="Arial" panose="020B0604020202020204" pitchFamily="34" charset="0"/>
              </a:rPr>
              <a:t>χ</a:t>
            </a:r>
            <a:r>
              <a:rPr lang="en-US" sz="2800" baseline="30000" dirty="0">
                <a:latin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</a:rPr>
              <a:t> test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C77EBF-B36E-77E1-FF58-70225AB9087A}"/>
                  </a:ext>
                </a:extLst>
              </p:cNvPr>
              <p:cNvSpPr txBox="1"/>
              <p:nvPr/>
            </p:nvSpPr>
            <p:spPr>
              <a:xfrm>
                <a:off x="3441743" y="4189492"/>
                <a:ext cx="5124924" cy="107747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/>
                        <m:t>χ</m:t>
                      </m:r>
                      <m:r>
                        <m:rPr>
                          <m:nor/>
                        </m:rPr>
                        <a:rPr lang="en-US" sz="2400" baseline="30000" dirty="0" smtClean="0"/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𝑜𝑝𝑡𝑖𝑜𝑛𝑠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C77EBF-B36E-77E1-FF58-70225AB9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43" y="4189492"/>
                <a:ext cx="5124924" cy="1077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4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D541A4-BD94-AF3E-430A-321C84ED9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463446"/>
              </p:ext>
            </p:extLst>
          </p:nvPr>
        </p:nvGraphicFramePr>
        <p:xfrm>
          <a:off x="2032000" y="1185149"/>
          <a:ext cx="8128000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21437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2021437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2042563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  <a:gridCol w="2042563">
                  <a:extLst>
                    <a:ext uri="{9D8B030D-6E8A-4147-A177-3AD203B41FA5}">
                      <a16:colId xmlns:a16="http://schemas.microsoft.com/office/drawing/2014/main" val="3916039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χ</a:t>
                      </a:r>
                      <a:r>
                        <a:rPr lang="en-US" sz="18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A8591A5-8806-398B-AC3C-5E1FA777830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2289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</a:t>
            </a:r>
            <a:r>
              <a:rPr lang="el-GR" sz="2800" dirty="0">
                <a:latin typeface="Arial" panose="020B0604020202020204" pitchFamily="34" charset="0"/>
              </a:rPr>
              <a:t>χ</a:t>
            </a:r>
            <a:r>
              <a:rPr lang="en-US" sz="2800" baseline="30000" dirty="0">
                <a:latin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</a:rPr>
              <a:t> test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C77EBF-B36E-77E1-FF58-70225AB9087A}"/>
                  </a:ext>
                </a:extLst>
              </p:cNvPr>
              <p:cNvSpPr txBox="1"/>
              <p:nvPr/>
            </p:nvSpPr>
            <p:spPr>
              <a:xfrm>
                <a:off x="3441743" y="4189492"/>
                <a:ext cx="5124924" cy="107747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 smtClean="0"/>
                        <m:t>χ</m:t>
                      </m:r>
                      <m:r>
                        <m:rPr>
                          <m:nor/>
                        </m:rPr>
                        <a:rPr lang="en-US" sz="2400" baseline="30000" dirty="0" smtClean="0"/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𝑜𝑝𝑡𝑖𝑜𝑛𝑠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C77EBF-B36E-77E1-FF58-70225AB90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43" y="4189492"/>
                <a:ext cx="5124924" cy="1077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43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D541A4-BD94-AF3E-430A-321C84ED9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02969"/>
              </p:ext>
            </p:extLst>
          </p:nvPr>
        </p:nvGraphicFramePr>
        <p:xfrm>
          <a:off x="4902200" y="0"/>
          <a:ext cx="7289800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12976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812976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831924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  <a:gridCol w="1831924">
                  <a:extLst>
                    <a:ext uri="{9D8B030D-6E8A-4147-A177-3AD203B41FA5}">
                      <a16:colId xmlns:a16="http://schemas.microsoft.com/office/drawing/2014/main" val="3916039820"/>
                    </a:ext>
                  </a:extLst>
                </a:gridCol>
              </a:tblGrid>
              <a:tr h="3160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χ</a:t>
                      </a:r>
                      <a:r>
                        <a:rPr lang="en-US" sz="18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60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60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60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A8591A5-8806-398B-AC3C-5E1FA777830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2289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</a:t>
            </a:r>
            <a:r>
              <a:rPr lang="el-GR" sz="2800" dirty="0">
                <a:latin typeface="Arial" panose="020B0604020202020204" pitchFamily="34" charset="0"/>
              </a:rPr>
              <a:t>χ</a:t>
            </a:r>
            <a:r>
              <a:rPr lang="en-US" sz="2800" baseline="30000" dirty="0">
                <a:latin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</a:rPr>
              <a:t> test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64ED4-D9A2-082E-3073-F7028869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504" y="2024389"/>
            <a:ext cx="8725496" cy="4933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D39678-CDDF-E7A5-2042-87619480AB55}"/>
              </a:ext>
            </a:extLst>
          </p:cNvPr>
          <p:cNvSpPr txBox="1"/>
          <p:nvPr/>
        </p:nvSpPr>
        <p:spPr>
          <a:xfrm>
            <a:off x="8106526" y="1655057"/>
            <a:ext cx="103004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l-GR" dirty="0"/>
              <a:t>χ</a:t>
            </a:r>
            <a:r>
              <a:rPr lang="en-US" baseline="30000" dirty="0"/>
              <a:t>2 </a:t>
            </a:r>
            <a:r>
              <a:rPr lang="en-US" dirty="0"/>
              <a:t>= 8.88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D3D58-2EBB-0EA7-D724-CB5E643A4A85}"/>
              </a:ext>
            </a:extLst>
          </p:cNvPr>
          <p:cNvSpPr txBox="1"/>
          <p:nvPr/>
        </p:nvSpPr>
        <p:spPr>
          <a:xfrm>
            <a:off x="10563225" y="2129164"/>
            <a:ext cx="1543050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i="1" dirty="0"/>
              <a:t>p</a:t>
            </a:r>
            <a:r>
              <a:rPr lang="en-US" sz="2800" dirty="0"/>
              <a:t> = 0.002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F5F2F-DC4B-AFC2-501A-9F8438BA9D02}"/>
              </a:ext>
            </a:extLst>
          </p:cNvPr>
          <p:cNvSpPr txBox="1"/>
          <p:nvPr/>
        </p:nvSpPr>
        <p:spPr>
          <a:xfrm>
            <a:off x="118663" y="3614201"/>
            <a:ext cx="3231810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 to a </a:t>
            </a:r>
            <a:r>
              <a:rPr lang="en-US" i="1" dirty="0"/>
              <a:t>null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by assuming we are randomly sampling from a population in HWE and calculating </a:t>
            </a:r>
            <a:r>
              <a:rPr lang="el-GR" dirty="0"/>
              <a:t>χ</a:t>
            </a:r>
            <a:r>
              <a:rPr lang="en-US" baseline="30000" dirty="0"/>
              <a:t>2 </a:t>
            </a:r>
            <a:r>
              <a:rPr lang="en-US" dirty="0"/>
              <a:t>an infinite number of times!</a:t>
            </a:r>
          </a:p>
        </p:txBody>
      </p:sp>
    </p:spTree>
    <p:extLst>
      <p:ext uri="{BB962C8B-B14F-4D97-AF65-F5344CB8AC3E}">
        <p14:creationId xmlns:p14="http://schemas.microsoft.com/office/powerpoint/2010/main" val="12248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9ED4671-49EB-45AB-2B2F-B58EF950D3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229350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Fisher’s Exact Test</a:t>
            </a:r>
            <a:endParaRPr 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6C4A50C-ACBC-0272-8018-F40901913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17284"/>
              </p:ext>
            </p:extLst>
          </p:nvPr>
        </p:nvGraphicFramePr>
        <p:xfrm>
          <a:off x="136525" y="3884773"/>
          <a:ext cx="4416425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67031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67031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82363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5D9F90B-52E9-01F3-5EEC-AE8DC92DE9A8}"/>
              </a:ext>
            </a:extLst>
          </p:cNvPr>
          <p:cNvSpPr txBox="1"/>
          <p:nvPr/>
        </p:nvSpPr>
        <p:spPr>
          <a:xfrm>
            <a:off x="1266974" y="798591"/>
            <a:ext cx="10239226" cy="181588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Compare to a </a:t>
            </a:r>
            <a:r>
              <a:rPr lang="en-US" sz="2800" i="1" dirty="0"/>
              <a:t>null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likely is it that we would have observed a sample </a:t>
            </a:r>
            <a:r>
              <a:rPr lang="en-US" sz="2800" i="1" dirty="0"/>
              <a:t>more out of HWE than ours</a:t>
            </a:r>
            <a:r>
              <a:rPr lang="en-US" sz="2800" dirty="0"/>
              <a:t> out of </a:t>
            </a:r>
            <a:r>
              <a:rPr lang="en-US" sz="2800" i="1" dirty="0"/>
              <a:t>all the possible sampling outcomes </a:t>
            </a:r>
            <a:r>
              <a:rPr lang="en-US" sz="2800" dirty="0"/>
              <a:t>with our sample size?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04A341A5-15CA-0452-58D8-1502226F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31067"/>
              </p:ext>
            </p:extLst>
          </p:nvPr>
        </p:nvGraphicFramePr>
        <p:xfrm>
          <a:off x="7639053" y="2885263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34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64C95703-9841-7122-4510-9DD78E4CA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83790"/>
              </p:ext>
            </p:extLst>
          </p:nvPr>
        </p:nvGraphicFramePr>
        <p:xfrm>
          <a:off x="7639051" y="4990288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F6688C-9B02-BB90-8293-F978ACC25D4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552950" y="3616783"/>
            <a:ext cx="3086103" cy="999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0DC2CF-BAA7-F432-FFB1-B593887FC6C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552950" y="4616293"/>
            <a:ext cx="3086101" cy="11055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3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6C4A50C-ACBC-0272-8018-F40901913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72030"/>
              </p:ext>
            </p:extLst>
          </p:nvPr>
        </p:nvGraphicFramePr>
        <p:xfrm>
          <a:off x="136525" y="1132048"/>
          <a:ext cx="4416425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67031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67031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82363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2978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04A341A5-15CA-0452-58D8-1502226FD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275084"/>
              </p:ext>
            </p:extLst>
          </p:nvPr>
        </p:nvGraphicFramePr>
        <p:xfrm>
          <a:off x="7639053" y="132538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34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64C95703-9841-7122-4510-9DD78E4CA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47690"/>
              </p:ext>
            </p:extLst>
          </p:nvPr>
        </p:nvGraphicFramePr>
        <p:xfrm>
          <a:off x="7639051" y="2237563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112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F6688C-9B02-BB90-8293-F978ACC25D4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552950" y="864058"/>
            <a:ext cx="3086103" cy="999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0DC2CF-BAA7-F432-FFB1-B593887FC6C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552950" y="1863568"/>
            <a:ext cx="3086101" cy="11055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E4EDC04B-6092-613E-0B07-D2372E8A5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356479"/>
              </p:ext>
            </p:extLst>
          </p:nvPr>
        </p:nvGraphicFramePr>
        <p:xfrm>
          <a:off x="7639051" y="4342588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(-3)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113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(+3)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1FC550-C2C2-A423-34EB-A0F2188949C5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52950" y="1863568"/>
            <a:ext cx="3086101" cy="3210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A07F83C2-844F-D5C1-8845-085858BD3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09677"/>
              </p:ext>
            </p:extLst>
          </p:nvPr>
        </p:nvGraphicFramePr>
        <p:xfrm>
          <a:off x="3133728" y="5342098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(+1)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35 34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B1789-A6C8-7F94-913B-987C44A3D9DE}"/>
              </a:ext>
            </a:extLst>
          </p:cNvPr>
          <p:cNvCxnSpPr>
            <a:cxnSpLocks/>
            <a:stCxn id="12" idx="3"/>
            <a:endCxn id="16" idx="0"/>
          </p:cNvCxnSpPr>
          <p:nvPr/>
        </p:nvCxnSpPr>
        <p:spPr>
          <a:xfrm>
            <a:off x="4552950" y="1863568"/>
            <a:ext cx="709615" cy="34785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57D3B9FB-ED1E-794F-9DC1-74BA0C000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127708"/>
              </p:ext>
            </p:extLst>
          </p:nvPr>
        </p:nvGraphicFramePr>
        <p:xfrm>
          <a:off x="392909" y="3745063"/>
          <a:ext cx="4257674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14298">
                  <a:extLst>
                    <a:ext uri="{9D8B030D-6E8A-4147-A177-3AD203B41FA5}">
                      <a16:colId xmlns:a16="http://schemas.microsoft.com/office/drawing/2014/main" val="674257902"/>
                    </a:ext>
                  </a:extLst>
                </a:gridCol>
                <a:gridCol w="1414298">
                  <a:extLst>
                    <a:ext uri="{9D8B030D-6E8A-4147-A177-3AD203B41FA5}">
                      <a16:colId xmlns:a16="http://schemas.microsoft.com/office/drawing/2014/main" val="1766096"/>
                    </a:ext>
                  </a:extLst>
                </a:gridCol>
                <a:gridCol w="1429078">
                  <a:extLst>
                    <a:ext uri="{9D8B030D-6E8A-4147-A177-3AD203B41FA5}">
                      <a16:colId xmlns:a16="http://schemas.microsoft.com/office/drawing/2014/main" val="2308969171"/>
                    </a:ext>
                  </a:extLst>
                </a:gridCol>
              </a:tblGrid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Genotype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Observed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96172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95591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44436"/>
                  </a:ext>
                </a:extLst>
              </a:tr>
              <a:tr h="3113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4985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2CE1AD-B1E6-1F34-C284-0365DAFBE960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 flipH="1">
            <a:off x="2521746" y="1863568"/>
            <a:ext cx="2031204" cy="18814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6FDF1F-F92A-CB7C-225C-F268A062C218}"/>
              </a:ext>
            </a:extLst>
          </p:cNvPr>
          <p:cNvSpPr txBox="1"/>
          <p:nvPr/>
        </p:nvSpPr>
        <p:spPr>
          <a:xfrm>
            <a:off x="2196703" y="1952089"/>
            <a:ext cx="7798593" cy="3046988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/>
              <a:t>For each combination of values, calculate probability of observing that exact state under H</a:t>
            </a:r>
            <a:r>
              <a:rPr lang="en-US" sz="3200" baseline="-25000" dirty="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p-</a:t>
            </a:r>
            <a:r>
              <a:rPr lang="en-US" sz="3200" dirty="0"/>
              <a:t>value is the total probability of all </a:t>
            </a:r>
            <a:r>
              <a:rPr lang="en-US" sz="3200" i="1" dirty="0"/>
              <a:t>as or more out-of-HWE </a:t>
            </a:r>
            <a:r>
              <a:rPr lang="en-US" sz="3200" dirty="0"/>
              <a:t>combinations.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i="1" dirty="0"/>
              <a:t>p </a:t>
            </a:r>
            <a:r>
              <a:rPr lang="en-US" sz="3200" dirty="0"/>
              <a:t>= 0.004</a:t>
            </a:r>
            <a:endParaRPr lang="en-US" sz="3200" i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3A75F64-81D2-257F-C4B8-9FB168275A7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229350" cy="61563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Arial" panose="020B0604020202020204" pitchFamily="34" charset="0"/>
              </a:rPr>
              <a:t>Testing for HWE – Fisher’s Exact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32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2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HWE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8" y="2458823"/>
            <a:ext cx="1222420" cy="17257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6267" y="3883768"/>
            <a:ext cx="1134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x1000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575002" y="2838763"/>
            <a:ext cx="1352282" cy="8803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6479" y="4716323"/>
            <a:ext cx="2205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Totals: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450 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550 </a:t>
            </a:r>
            <a:r>
              <a:rPr lang="en-US" sz="4000" dirty="0" err="1"/>
              <a:t>Gs</a:t>
            </a:r>
            <a:endParaRPr lang="en-US" sz="4000" dirty="0"/>
          </a:p>
        </p:txBody>
      </p:sp>
      <p:sp>
        <p:nvSpPr>
          <p:cNvPr id="19" name="Right Arrow 18"/>
          <p:cNvSpPr/>
          <p:nvPr/>
        </p:nvSpPr>
        <p:spPr>
          <a:xfrm>
            <a:off x="5492841" y="5640946"/>
            <a:ext cx="850005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613303" y="4716323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C89B5-8CD1-BAFD-97B9-BC988FAE12DC}"/>
              </a:ext>
            </a:extLst>
          </p:cNvPr>
          <p:cNvGrpSpPr/>
          <p:nvPr/>
        </p:nvGrpSpPr>
        <p:grpSpPr>
          <a:xfrm>
            <a:off x="3977425" y="1160116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0351F8-7F33-8F20-FD90-BD2B4CFC66DB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CBB0C3-562B-BAB3-DC1B-FAD3747964DF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3DD8BB-8F80-045F-BAB2-7248CE830386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1E8C7F-F2B3-5FC1-2630-7633CC7ABF58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469A50-F115-B23A-02BD-822A366D0CC8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409E5E-4C4B-EF1F-1A8E-0D7319627801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09EA70-021B-E3A2-F0BD-35C1EE9CC7C3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33C15-6998-DB99-5F9A-6CA65829FA8E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8C5A0-F1E5-87FA-1785-80540E6FA7ED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32EF67-67B2-23C5-4522-EA3CD2357ABF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7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DA719CA-5E21-A8AD-572A-58678FEB3111}"/>
              </a:ext>
            </a:extLst>
          </p:cNvPr>
          <p:cNvGrpSpPr/>
          <p:nvPr/>
        </p:nvGrpSpPr>
        <p:grpSpPr>
          <a:xfrm>
            <a:off x="3977425" y="1160116"/>
            <a:ext cx="4237149" cy="2761202"/>
            <a:chOff x="3977425" y="483041"/>
            <a:chExt cx="4237149" cy="276120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ED7E06-E4A6-207B-1669-5C2899C2AFA8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BA6932-F27A-BD44-2E8A-4BDE1E680FF6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8022B0-BA29-41CD-2D1E-70E4BE9FFC53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493BD8-829F-7581-C8FB-C570A429BCB6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1A03F2-B1A1-F336-1ED6-8BEFFE1BD2CB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00BC83-0586-7BEF-C0A3-BFA5CC5B47E3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8E2CFF-89B1-5219-609A-3EC65265392F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8F0290-4E47-2E5F-6359-2A4A4E42C4B1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CB3F9E-2C9A-2328-5E5F-B79398B4F2B0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5345AC-3CED-3F26-CFDE-437577BDF07D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17823" y="4587559"/>
            <a:ext cx="4306166" cy="2421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137" y="3613758"/>
            <a:ext cx="4306166" cy="24212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6479" y="4716323"/>
            <a:ext cx="2205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Totals: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450 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550 </a:t>
            </a:r>
            <a:r>
              <a:rPr lang="en-US" sz="4000" dirty="0" err="1"/>
              <a:t>Gs</a:t>
            </a:r>
            <a:endParaRPr lang="en-US" sz="4000" dirty="0"/>
          </a:p>
        </p:txBody>
      </p:sp>
      <p:sp>
        <p:nvSpPr>
          <p:cNvPr id="11" name="Right Arrow 10"/>
          <p:cNvSpPr/>
          <p:nvPr/>
        </p:nvSpPr>
        <p:spPr>
          <a:xfrm>
            <a:off x="5492841" y="5640946"/>
            <a:ext cx="850005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13303" y="4716323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</p:spTree>
    <p:extLst>
      <p:ext uri="{BB962C8B-B14F-4D97-AF65-F5344CB8AC3E}">
        <p14:creationId xmlns:p14="http://schemas.microsoft.com/office/powerpoint/2010/main" val="25861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7106 L -0.05 -0.0706 C -0.04583 -0.07755 -0.04192 -0.08518 -0.03737 -0.09051 C -0.03346 -0.09537 -0.02838 -0.09676 -0.02473 -0.10185 C -0.01575 -0.11366 -0.02083 -0.1088 -0.00885 -0.11551 C -0.00677 -0.12037 -0.00533 -0.12662 -0.00234 -0.12963 C 0.00235 -0.13518 0.00873 -0.13518 0.01342 -0.14051 L 0.02305 -0.15185 C 0.02865 -0.1669 0.02305 -0.15648 0.03555 -0.16296 C 0.0379 -0.16435 0.03972 -0.16759 0.04206 -0.16875 C 0.05417 -0.17384 0.06081 -0.17315 0.07214 -0.17685 C 0.07422 -0.17755 0.07644 -0.1787 0.07839 -0.17963 C 0.08112 -0.18333 0.08373 -0.18727 0.08646 -0.19074 C 0.08803 -0.19259 0.08972 -0.19398 0.09115 -0.19653 C 0.0931 -0.19954 0.09428 -0.20393 0.09597 -0.20741 C 0.09831 -0.21227 0.1017 -0.21643 0.10378 -0.22153 C 0.10534 -0.22454 0.1056 -0.2294 0.10691 -0.23241 C 0.10925 -0.2375 0.11263 -0.24143 0.11498 -0.24653 C 0.11628 -0.24954 0.11693 -0.25393 0.1181 -0.25741 C 0.11902 -0.26042 0.12019 -0.26296 0.12123 -0.26597 C 0.12175 -0.27153 0.1224 -0.27708 0.12292 -0.28241 C 0.12331 -0.28727 0.12396 -0.29167 0.12448 -0.29653 C 0.12553 -0.30741 0.12774 -0.32963 0.12774 -0.3294 C 0.12709 -0.35741 0.12709 -0.38565 0.12605 -0.41343 C 0.12592 -0.41597 0.12474 -0.41875 0.12448 -0.42153 C 0.1237 -0.42801 0.1237 -0.43449 0.12292 -0.44097 C 0.12214 -0.44653 0.12084 -0.45208 0.11967 -0.45764 C 0.11928 -0.46065 0.11902 -0.46366 0.1181 -0.4662 L 0.11342 -0.47986 C 0.11277 -0.48449 0.11277 -0.48935 0.11185 -0.49375 C 0.11068 -0.49792 0.10873 -0.50139 0.10691 -0.50486 C 0.10443 -0.51065 0.1017 -0.51574 0.09909 -0.52153 C 0.09792 -0.52431 0.09714 -0.52731 0.09597 -0.52986 C 0.08803 -0.5456 0.08894 -0.54398 0.08165 -0.55208 C 0.07761 -0.57338 0.08308 -0.54722 0.07683 -0.56898 C 0.07566 -0.57338 0.07448 -0.58426 0.0737 -0.58843 C 0.06915 -0.6162 0.0754 -0.57292 0.07058 -0.60787 C 0.0711 -0.61898 0.0698 -0.63079 0.07214 -0.6412 C 0.07579 -0.65833 0.08073 -0.65694 0.08803 -0.66065 C 0.08959 -0.66134 0.09128 -0.6625 0.09271 -0.66343 C 0.0974 -0.6669 0.10027 -0.67176 0.10534 -0.67176 C 0.13972 -0.67338 0.17409 -0.67361 0.20847 -0.67431 L 0.21797 -0.67755 C 0.22071 -0.67824 0.22344 -0.68032 0.22618 -0.68032 C 0.24349 -0.68032 0.26094 -0.67824 0.27813 -0.67755 C 0.28269 -0.67546 0.28698 -0.67407 0.29102 -0.67176 C 0.30482 -0.66389 0.31107 -0.65648 0.32435 -0.64676 C 0.33386 -0.64005 0.35391 -0.62639 0.36381 -0.62176 C 0.36693 -0.62037 0.37032 -0.62037 0.37344 -0.61898 C 0.40612 -0.60486 0.36342 -0.62037 0.39076 -0.61065 C 0.39948 -0.61181 0.40821 -0.61134 0.41628 -0.61343 C 0.425 -0.61551 0.42097 -0.62106 0.42774 -0.62755 C 0.42969 -0.62917 0.43204 -0.62917 0.4336 -0.63032 C 0.43516 -0.63287 0.43685 -0.63565 0.43855 -0.63843 C 0.44115 -0.64213 0.44402 -0.64537 0.44636 -0.64931 C 0.4487 -0.65278 0.44948 -0.65764 0.4517 -0.66065 C 0.45339 -0.66343 0.45599 -0.66412 0.45756 -0.6662 C 0.4599 -0.66852 0.46185 -0.67176 0.46381 -0.67431 C 0.47553 -0.6919 0.46107 -0.67361 0.47514 -0.6912 C 0.4767 -0.69329 0.478 -0.6956 0.48008 -0.69676 C 0.48243 -0.69838 0.48516 -0.69884 0.48764 -0.69931 L 0.51459 -0.69398 C 0.51758 -0.69329 0.52227 -0.69606 0.52279 -0.6912 C 0.525 -0.66829 0.52227 -0.64491 0.5211 -0.62176 C 0.52071 -0.6125 0.51967 -0.60278 0.51797 -0.59398 C 0.51758 -0.5912 0.51654 -0.58843 0.51615 -0.58565 C 0.51576 -0.56991 0.51615 -0.55417 0.51615 -0.53843 L 0.5211 -0.55208 " pathEditMode="relative" rAng="0" ptsTypes="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5" y="-3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5E-6 -1.11111E-6 L 8.75E-6 -1.11111E-6 C -0.00039 -0.01759 -0.00026 -0.03495 -0.00117 -0.05231 C -0.0013 -0.05509 -0.00273 -0.0574 -0.00338 -0.05995 C -0.00872 -0.08379 -0.0026 -0.06111 -0.00768 -0.07939 C -0.0108 -0.10162 -0.00637 -0.07407 -0.01093 -0.09282 C -0.01145 -0.09537 -0.01145 -0.09814 -0.01197 -0.10046 C -0.01249 -0.10277 -0.01354 -0.10439 -0.01419 -0.10648 C -0.01536 -0.11018 -0.01653 -0.11388 -0.01744 -0.11805 C -0.01874 -0.12361 -0.01966 -0.12963 -0.0207 -0.13541 L -0.02174 -0.1412 C -0.02213 -0.14629 -0.02226 -0.15162 -0.02291 -0.15671 C -0.0233 -0.15995 -0.02434 -0.16296 -0.02499 -0.1662 C -0.02617 -0.17199 -0.02721 -0.17777 -0.02838 -0.18356 C -0.02877 -0.18634 -0.02981 -0.18865 -0.03046 -0.19143 C -0.0332 -0.20254 -0.02955 -0.19189 -0.03372 -0.203 C -0.0345 -0.20694 -0.03463 -0.21111 -0.03593 -0.21458 C -0.03762 -0.21921 -0.03932 -0.22384 -0.0414 -0.228 C -0.04231 -0.23009 -0.04322 -0.23263 -0.04466 -0.23379 C -0.04661 -0.23588 -0.05117 -0.23773 -0.05117 -0.23773 C -0.05624 -0.23703 -0.06132 -0.2368 -0.0664 -0.23588 C -0.06835 -0.23541 -0.07187 -0.2331 -0.07395 -0.23194 C -0.07539 -0.23009 -0.07682 -0.228 -0.07838 -0.22615 C -0.07942 -0.22476 -0.08072 -0.22407 -0.08164 -0.22222 C -0.08268 -0.22013 -0.08294 -0.21713 -0.08372 -0.21458 C -0.08437 -0.2125 -0.08515 -0.21064 -0.08593 -0.20879 C -0.08671 -0.20277 -0.08789 -0.1956 -0.08815 -0.18935 C -0.08867 -0.16944 -0.08854 -0.14953 -0.08919 -0.12963 C -0.08932 -0.12754 -0.08984 -0.12569 -0.09023 -0.12384 C -0.09101 -0.1206 -0.09192 -0.11736 -0.09244 -0.11412 C -0.09335 -0.10902 -0.09361 -0.1037 -0.09466 -0.09861 C -0.09505 -0.09652 -0.09596 -0.09467 -0.09674 -0.09282 C -0.09817 -0.08958 -0.09947 -0.08611 -0.10117 -0.0831 C -0.10911 -0.06921 -0.10377 -0.08055 -0.10989 -0.07152 C -0.11106 -0.0699 -0.11171 -0.06713 -0.11315 -0.06574 C -0.11445 -0.06458 -0.11601 -0.06458 -0.11744 -0.06388 C -0.11861 -0.06319 -0.11966 -0.0625 -0.1207 -0.06203 C -0.13307 -0.0625 -0.14544 -0.06226 -0.15768 -0.06388 C -0.16067 -0.06435 -0.1664 -0.06782 -0.1664 -0.06782 C -0.16848 -0.06967 -0.17057 -0.07199 -0.17291 -0.07361 C -0.1746 -0.07453 -0.17656 -0.07476 -0.17838 -0.07546 C -0.18124 -0.07662 -0.18411 -0.078 -0.18697 -0.07939 C -0.1888 -0.08125 -0.19062 -0.08333 -0.19244 -0.08518 C -0.19804 -0.09004 -0.20091 -0.08912 -0.20664 -0.09675 C -0.20807 -0.09861 -0.2095 -0.10046 -0.21093 -0.10254 C -0.2121 -0.10439 -0.21289 -0.10671 -0.21419 -0.10833 C -0.2151 -0.10949 -0.2164 -0.10949 -0.21744 -0.11018 C -0.21822 -0.11157 -0.21901 -0.11273 -0.21966 -0.11412 C -0.22109 -0.11713 -0.22239 -0.12083 -0.22395 -0.12384 C -0.22786 -0.13078 -0.22786 -0.128 -0.23164 -0.13333 C -0.23723 -0.14189 -0.23268 -0.13611 -0.23697 -0.1449 C -0.23841 -0.14768 -0.24049 -0.14953 -0.2414 -0.15277 C -0.24205 -0.15532 -0.24296 -0.15787 -0.24348 -0.16041 C -0.2444 -0.16435 -0.2444 -0.16875 -0.2457 -0.17199 C -0.25091 -0.18588 -0.24817 -0.18032 -0.25338 -0.18935 C -0.25533 -0.2037 -0.25312 -0.19074 -0.25664 -0.20486 C -0.25703 -0.20671 -0.25729 -0.20879 -0.25768 -0.21064 C -0.25807 -0.21319 -0.2582 -0.21597 -0.25872 -0.21851 C -0.26145 -0.23009 -0.26223 -0.23148 -0.26523 -0.23958 C -0.26796 -0.26412 -0.26393 -0.23518 -0.26966 -0.25717 C -0.27109 -0.2625 -0.27174 -0.26875 -0.27291 -0.27453 C -0.27552 -0.28773 -0.27512 -0.28171 -0.27721 -0.29768 C -0.27786 -0.30208 -0.27916 -0.31898 -0.27942 -0.32268 C -0.27903 -0.33379 -0.2789 -0.34467 -0.27838 -0.35555 C -0.27825 -0.35763 -0.27786 -0.35972 -0.27721 -0.36134 C -0.27669 -0.36296 -0.27578 -0.36388 -0.27499 -0.36527 C -0.2733 -0.375 -0.27408 -0.37314 -0.26744 -0.38263 C -0.26562 -0.38518 -0.2638 -0.38773 -0.26197 -0.39027 C -0.25885 -0.39537 -0.25924 -0.39675 -0.25546 -0.4 C -0.25286 -0.40231 -0.2496 -0.40416 -0.24674 -0.40578 C -0.24062 -0.40509 -0.2345 -0.40486 -0.22838 -0.40393 C -0.22617 -0.40347 -0.22382 -0.40324 -0.22174 -0.40185 C -0.21953 -0.40069 -0.21757 -0.39791 -0.21523 -0.39606 C -0.20637 -0.38958 -0.20833 -0.3949 -0.19791 -0.38263 C -0.1957 -0.38009 -0.19322 -0.37824 -0.1914 -0.375 C -0.18958 -0.37175 -0.18736 -0.36898 -0.18593 -0.36527 C -0.1845 -0.36134 -0.18346 -0.35694 -0.18164 -0.3537 C -0.18046 -0.35162 -0.17929 -0.35 -0.17838 -0.34791 C -0.17708 -0.3449 -0.17617 -0.34143 -0.17499 -0.33819 C -0.17408 -0.33541 -0.17291 -0.3331 -0.17174 -0.33055 C -0.16953 -0.31435 -0.17226 -0.33032 -0.16848 -0.31689 C -0.1677 -0.31388 -0.16718 -0.31041 -0.1664 -0.30717 C -0.16575 -0.30463 -0.16497 -0.30208 -0.16419 -0.29953 C -0.1638 -0.2956 -0.16354 -0.29189 -0.16315 -0.28796 C -0.16262 -0.28449 -0.16028 -0.2743 -0.15989 -0.27245 C -0.1595 -0.26805 -0.15911 -0.26342 -0.15872 -0.25902 C -0.15846 -0.25578 -0.15794 -0.25254 -0.15768 -0.2493 C -0.1569 -0.23912 -0.15546 -0.21851 -0.15546 -0.21851 C -0.15624 -0.19907 -0.15664 -0.17986 -0.15768 -0.16041 C -0.15781 -0.15671 -0.16028 -0.14976 -0.16093 -0.14699 C -0.16132 -0.14513 -0.16145 -0.14282 -0.16197 -0.1412 C -0.16887 -0.11898 -0.1638 -0.13634 -0.16848 -0.12569 C -0.17265 -0.11643 -0.16979 -0.11643 -0.17838 -0.10648 C -0.17942 -0.10509 -0.18059 -0.10393 -0.18164 -0.10254 C -0.18515 -0.09722 -0.18411 -0.09652 -0.18815 -0.09282 C -0.19218 -0.08912 -0.19374 -0.08888 -0.19791 -0.08703 C -0.20729 -0.08773 -0.21679 -0.08773 -0.22617 -0.08888 C -0.22734 -0.08912 -0.22825 -0.0905 -0.22942 -0.09097 C -0.23372 -0.09236 -0.23815 -0.09328 -0.24244 -0.09467 C -0.24544 -0.09583 -0.25247 -0.09814 -0.25546 -0.10254 C -0.25794 -0.10601 -0.25989 -0.11018 -0.26197 -0.11412 C -0.26315 -0.11597 -0.26432 -0.11782 -0.26523 -0.1199 C -0.26705 -0.12384 -0.26874 -0.12777 -0.2707 -0.13148 C -0.27343 -0.1368 -0.27708 -0.14097 -0.27942 -0.14699 C -0.28255 -0.15532 -0.28059 -0.15138 -0.28593 -0.15856 L -0.2914 -0.17777 C -0.29205 -0.18032 -0.29309 -0.18287 -0.29348 -0.18564 C -0.29387 -0.18819 -0.29414 -0.19074 -0.29466 -0.19328 C -0.29518 -0.19606 -0.29622 -0.19838 -0.29674 -0.20092 C -0.29765 -0.20486 -0.29895 -0.21273 -0.29895 -0.21273 C -0.29908 -0.21435 -0.30078 -0.23888 -0.30117 -0.24166 C -0.30195 -0.24745 -0.30338 -0.25324 -0.30442 -0.25902 C -0.30794 -0.27916 -0.30468 -0.26597 -0.30989 -0.28402 C -0.31236 -0.3155 -0.30911 -0.28101 -0.31315 -0.30925 C -0.31367 -0.31296 -0.3138 -0.31689 -0.31419 -0.32083 C -0.31445 -0.32338 -0.31484 -0.32592 -0.31523 -0.32847 C -0.31562 -0.33055 -0.31614 -0.3324 -0.3164 -0.33425 C -0.31679 -0.33819 -0.31666 -0.34236 -0.31744 -0.34583 C -0.31809 -0.34884 -0.31966 -0.35115 -0.3207 -0.3537 C -0.32291 -0.36921 -0.32135 -0.35879 -0.32617 -0.38449 C -0.32682 -0.38842 -0.32721 -0.39259 -0.32838 -0.39606 C -0.32981 -0.40069 -0.33111 -0.40532 -0.33268 -0.40972 C -0.33398 -0.41365 -0.3358 -0.41713 -0.33697 -0.42129 C -0.33802 -0.425 -0.33828 -0.42916 -0.33919 -0.43287 C -0.35846 -0.50763 -0.3414 -0.43888 -0.35442 -0.48495 C -0.35585 -0.49027 -0.3569 -0.49583 -0.35872 -0.50046 C -0.36093 -0.50601 -0.36367 -0.51088 -0.3664 -0.51597 C -0.36953 -0.52199 -0.37291 -0.52754 -0.37617 -0.53333 C -0.37721 -0.53518 -0.37812 -0.5375 -0.37942 -0.53912 C -0.38046 -0.5405 -0.38164 -0.54166 -0.38268 -0.54305 C -0.38411 -0.5449 -0.38541 -0.54722 -0.38697 -0.54884 C -0.38867 -0.55046 -0.39075 -0.55115 -0.39244 -0.55254 C -0.39361 -0.5537 -0.39453 -0.55555 -0.3957 -0.55648 C -0.40286 -0.5618 -0.40455 -0.56203 -0.41093 -0.56412 C -0.41992 -0.56365 -0.42903 -0.56412 -0.43815 -0.56226 C -0.43945 -0.56203 -0.44023 -0.55949 -0.4414 -0.55833 C -0.44427 -0.55578 -0.44713 -0.55324 -0.44999 -0.55069 C -0.45156 -0.54953 -0.45299 -0.54838 -0.45442 -0.54675 C -0.45859 -0.54189 -0.45637 -0.54375 -0.46093 -0.54097 C -0.46158 -0.53912 -0.46223 -0.5368 -0.46315 -0.53518 C -0.46432 -0.53287 -0.46601 -0.53125 -0.46744 -0.52939 C -0.47031 -0.52569 -0.47291 -0.52314 -0.47617 -0.5199 C -0.48033 -0.50879 -0.47591 -0.51875 -0.48372 -0.5081 C -0.49257 -0.49652 -0.48098 -0.50787 -0.4914 -0.49861 L -0.50117 -0.48125 C -0.50221 -0.47916 -0.50351 -0.47754 -0.50442 -0.47546 L -0.50872 -0.46388 C -0.5095 -0.4618 -0.51054 -0.46018 -0.51093 -0.45787 C -0.51236 -0.45046 -0.51119 -0.4537 -0.51419 -0.44838 C -0.51458 -0.44629 -0.51497 -0.44444 -0.51523 -0.44259 C -0.51731 -0.42847 -0.51549 -0.4368 -0.51744 -0.42129 C -0.5177 -0.41921 -0.51848 -0.41759 -0.51848 -0.4155 C -0.51887 -0.39097 -0.51848 -0.36643 -0.51848 -0.34213 " pathEditMode="relative" ptsTypes="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3915178"/>
            <a:ext cx="5920524" cy="2460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4073" y="3657677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1656" y="3594411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1633471"/>
            <a:ext cx="5920524" cy="2460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073" y="1375970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809228" y="6150114"/>
            <a:ext cx="392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.45 * .45 = 0.2025</a:t>
            </a:r>
          </a:p>
        </p:txBody>
      </p:sp>
      <p:sp>
        <p:nvSpPr>
          <p:cNvPr id="15" name="Right Arrow 14"/>
          <p:cNvSpPr/>
          <p:nvPr/>
        </p:nvSpPr>
        <p:spPr>
          <a:xfrm rot="5400000">
            <a:off x="9353415" y="5554521"/>
            <a:ext cx="574297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73679-33F0-D46B-DFF3-8BCAB637DD52}"/>
              </a:ext>
            </a:extLst>
          </p:cNvPr>
          <p:cNvGrpSpPr/>
          <p:nvPr/>
        </p:nvGrpSpPr>
        <p:grpSpPr>
          <a:xfrm>
            <a:off x="7521988" y="483041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152FCD-4168-3F0C-85A5-D267C448F9D4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E14CC7-80A2-6A3A-E5B2-0D6FB9A356C7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E84630-E111-A268-1989-0146A5A313AB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CC0714-EC56-5B70-6B07-EE7690B469EC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6D633E-6C55-BEAA-171D-3E5DB7BC68D9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907CE-E42E-FDEB-FC5C-E450D294654D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0E2A5A-40BE-86DC-5A48-0831E68AE162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CE4E22-FE2A-8461-F9E0-821D230B0D1E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0EF60-F6B1-B935-EF15-949E68E7273F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A3D54D-DC31-FA51-E030-8E9B99CBA9A9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4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3915178"/>
            <a:ext cx="5920524" cy="2460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4073" y="3565274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1633471"/>
            <a:ext cx="5920524" cy="2460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073" y="1256499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401656" y="3594411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9228" y="6150114"/>
            <a:ext cx="392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.55 * .55 = 0.325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9353415" y="5554521"/>
            <a:ext cx="574297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78141-B914-6E18-359E-0852D12AA11C}"/>
              </a:ext>
            </a:extLst>
          </p:cNvPr>
          <p:cNvGrpSpPr/>
          <p:nvPr/>
        </p:nvGrpSpPr>
        <p:grpSpPr>
          <a:xfrm>
            <a:off x="7521988" y="483041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FB1FB3-7609-23EC-D530-17906A708909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976A17-CA5A-E178-C91D-B34A5FDA00EF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44217-D92A-509F-7DFC-DF8C8FB221E6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36C2ED-0327-EA97-B5BE-64E66C550ACF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C2942C-159C-FAE6-93E4-0DD2B32DC59F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4379F-8BA8-66BA-EE2C-F222CAFBFF2A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08C2A3-4048-EC5E-E6F9-DB81CD429781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D1BBD9-626E-4208-3256-C44721E88C9F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74E885-D30B-0715-E07F-EAC0E57B36E8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DC600C-910E-EA26-CE0A-1C34CDC27EC7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21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5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3915178"/>
            <a:ext cx="5920524" cy="2460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4073" y="3663893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1633471"/>
            <a:ext cx="5920524" cy="2460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073" y="1270460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401656" y="3594411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9228" y="6150114"/>
            <a:ext cx="392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.45 * .55 = 0.2475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9353415" y="5554521"/>
            <a:ext cx="574297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AA43A-8FB1-89B8-DF94-E5CFEAD18A28}"/>
              </a:ext>
            </a:extLst>
          </p:cNvPr>
          <p:cNvGrpSpPr/>
          <p:nvPr/>
        </p:nvGrpSpPr>
        <p:grpSpPr>
          <a:xfrm>
            <a:off x="7521988" y="483041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A2614A-EE3C-5002-4B3C-B2C75B2779BC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10DD1-CB6D-F658-48FF-18E3B2179DF4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9B49F-18FE-42A1-FB45-29A749CB61FF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69218-8D64-EB5E-C58E-CE640FE31411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6BB86B-D6BC-5C50-0B9D-57DAC0EB20CB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C2587-9D03-CDD3-50E5-52B82988C5F1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18D8B-D115-E6B7-9167-A2CBC38D814B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982003-DDF7-7C6A-928C-CF2F745440BE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32ABDA-AEF9-E284-DB02-7C13E9306445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3440C6-4BF9-8CC0-98FE-0A24AF3468D6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1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3915178"/>
            <a:ext cx="5920524" cy="2460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4073" y="3594411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3" r="11203"/>
          <a:stretch/>
        </p:blipFill>
        <p:spPr>
          <a:xfrm>
            <a:off x="1008310" y="1633471"/>
            <a:ext cx="5920524" cy="2460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4073" y="1390049"/>
            <a:ext cx="653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401656" y="3594411"/>
            <a:ext cx="3052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Frequencies: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A: .45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G: .55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9228" y="6150114"/>
            <a:ext cx="392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.55 * .45 = 0.2475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9353415" y="5554521"/>
            <a:ext cx="574297" cy="57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5DAB5-FD58-3EB9-FDB6-2D3AAF1CD615}"/>
              </a:ext>
            </a:extLst>
          </p:cNvPr>
          <p:cNvGrpSpPr/>
          <p:nvPr/>
        </p:nvGrpSpPr>
        <p:grpSpPr>
          <a:xfrm>
            <a:off x="7521988" y="483041"/>
            <a:ext cx="4237149" cy="2761202"/>
            <a:chOff x="3977425" y="483041"/>
            <a:chExt cx="4237149" cy="27612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F7C797-F032-3D5B-E88B-B9C437913639}"/>
                </a:ext>
              </a:extLst>
            </p:cNvPr>
            <p:cNvSpPr/>
            <p:nvPr/>
          </p:nvSpPr>
          <p:spPr>
            <a:xfrm>
              <a:off x="3977425" y="951804"/>
              <a:ext cx="4237149" cy="2292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0773F-2C98-4EB7-8F74-A6835AF599D8}"/>
                </a:ext>
              </a:extLst>
            </p:cNvPr>
            <p:cNvSpPr txBox="1"/>
            <p:nvPr/>
          </p:nvSpPr>
          <p:spPr>
            <a:xfrm>
              <a:off x="4123723" y="483041"/>
              <a:ext cx="3944554" cy="76636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sz="6000" b="1" dirty="0">
                  <a:ln/>
                  <a:solidFill>
                    <a:schemeClr val="accent4"/>
                  </a:solidFill>
                </a:rPr>
                <a:t>Bag o’ Alleles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71B149-861D-28FA-00CC-B2CF4D22416E}"/>
                </a:ext>
              </a:extLst>
            </p:cNvPr>
            <p:cNvSpPr txBox="1"/>
            <p:nvPr/>
          </p:nvSpPr>
          <p:spPr>
            <a:xfrm rot="11208908">
              <a:off x="5143970" y="2315736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99744-82FE-E2DE-6291-E7295EAC4E37}"/>
                </a:ext>
              </a:extLst>
            </p:cNvPr>
            <p:cNvSpPr txBox="1"/>
            <p:nvPr/>
          </p:nvSpPr>
          <p:spPr>
            <a:xfrm rot="19229648">
              <a:off x="5270609" y="10664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A943C-D96F-625C-8BD7-6BDBF448A5DD}"/>
                </a:ext>
              </a:extLst>
            </p:cNvPr>
            <p:cNvSpPr txBox="1"/>
            <p:nvPr/>
          </p:nvSpPr>
          <p:spPr>
            <a:xfrm rot="13689316">
              <a:off x="6591968" y="231080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9A462E-595A-6BAA-FB9A-8911F8E4BC27}"/>
                </a:ext>
              </a:extLst>
            </p:cNvPr>
            <p:cNvSpPr txBox="1"/>
            <p:nvPr/>
          </p:nvSpPr>
          <p:spPr>
            <a:xfrm rot="3755314">
              <a:off x="6001418" y="142662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EBFD09-51A1-87A3-34DC-49DFCABD1BFA}"/>
                </a:ext>
              </a:extLst>
            </p:cNvPr>
            <p:cNvSpPr txBox="1"/>
            <p:nvPr/>
          </p:nvSpPr>
          <p:spPr>
            <a:xfrm rot="4801546">
              <a:off x="7411857" y="1399549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D4035E-6A5D-280B-8793-05F68DE7FA02}"/>
                </a:ext>
              </a:extLst>
            </p:cNvPr>
            <p:cNvSpPr txBox="1"/>
            <p:nvPr/>
          </p:nvSpPr>
          <p:spPr>
            <a:xfrm rot="18783224">
              <a:off x="4409552" y="1446045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65DA2-2B56-A9F4-9C75-D30622029A0D}"/>
                </a:ext>
              </a:extLst>
            </p:cNvPr>
            <p:cNvSpPr txBox="1"/>
            <p:nvPr/>
          </p:nvSpPr>
          <p:spPr>
            <a:xfrm rot="21040054">
              <a:off x="6723869" y="1133274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D7A9DD-F24D-DF07-FE5F-C9AF4FDB5A3E}"/>
                </a:ext>
              </a:extLst>
            </p:cNvPr>
            <p:cNvSpPr txBox="1"/>
            <p:nvPr/>
          </p:nvSpPr>
          <p:spPr>
            <a:xfrm rot="5072612">
              <a:off x="5828987" y="2177503"/>
              <a:ext cx="437881" cy="58477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96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63B746-352E-95D7-D2E1-E7FAC6483C27}"/>
              </a:ext>
            </a:extLst>
          </p:cNvPr>
          <p:cNvSpPr/>
          <p:nvPr/>
        </p:nvSpPr>
        <p:spPr>
          <a:xfrm>
            <a:off x="704995" y="830507"/>
            <a:ext cx="10527767" cy="5196986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4880" y="1397401"/>
            <a:ext cx="6014437" cy="3302977"/>
            <a:chOff x="1022059" y="1861450"/>
            <a:chExt cx="6014437" cy="3302977"/>
          </a:xfrm>
        </p:grpSpPr>
        <p:sp>
          <p:nvSpPr>
            <p:cNvPr id="4" name="TextBox 3"/>
            <p:cNvSpPr txBox="1"/>
            <p:nvPr/>
          </p:nvSpPr>
          <p:spPr>
            <a:xfrm>
              <a:off x="3108439" y="1861450"/>
              <a:ext cx="3928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.45 * .45 = 0.2025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08438" y="2737213"/>
              <a:ext cx="3928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.55 * .55 = 0.3250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8437" y="3612976"/>
              <a:ext cx="3928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.55 * .45 = 0.2475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08437" y="4456541"/>
              <a:ext cx="3928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.45 * .55 = 0.2475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2059" y="1892227"/>
              <a:ext cx="20863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 then 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2059" y="2772043"/>
              <a:ext cx="20863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 then 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2059" y="3638280"/>
              <a:ext cx="20863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 then 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2059" y="4487318"/>
              <a:ext cx="20863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 then G</a:t>
              </a: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7304101" y="1464105"/>
            <a:ext cx="574297" cy="57447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304100" y="2339869"/>
            <a:ext cx="574297" cy="57447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304100" y="3210158"/>
            <a:ext cx="574297" cy="57447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304100" y="4059196"/>
            <a:ext cx="574297" cy="57447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33539" y="1428177"/>
            <a:ext cx="65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</a:t>
            </a:r>
            <a:r>
              <a:rPr lang="en-US" sz="3600" baseline="30000" dirty="0"/>
              <a:t>2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8272313" y="3987341"/>
            <a:ext cx="85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qp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8272313" y="3162181"/>
            <a:ext cx="85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pq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8333539" y="2253337"/>
            <a:ext cx="85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3600" baseline="30000" dirty="0"/>
              <a:t>2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10004860" y="3533647"/>
            <a:ext cx="110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2pq</a:t>
            </a:r>
          </a:p>
        </p:txBody>
      </p:sp>
      <p:sp>
        <p:nvSpPr>
          <p:cNvPr id="23" name="Left Brace 22"/>
          <p:cNvSpPr/>
          <p:nvPr/>
        </p:nvSpPr>
        <p:spPr>
          <a:xfrm flipH="1">
            <a:off x="9152706" y="3334993"/>
            <a:ext cx="509137" cy="1157527"/>
          </a:xfrm>
          <a:prstGeom prst="leftBrace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93175" y="4974940"/>
            <a:ext cx="593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</a:t>
            </a:r>
            <a:r>
              <a:rPr lang="en-US" sz="3600" baseline="30000" dirty="0"/>
              <a:t>2</a:t>
            </a:r>
            <a:r>
              <a:rPr lang="en-US" sz="3600" dirty="0"/>
              <a:t> + 2pq + q</a:t>
            </a:r>
            <a:r>
              <a:rPr lang="en-US" sz="3600" baseline="30000" dirty="0"/>
              <a:t>2</a:t>
            </a:r>
            <a:r>
              <a:rPr lang="en-US" sz="3600" dirty="0"/>
              <a:t> = 1</a:t>
            </a:r>
            <a:r>
              <a:rPr lang="en-US" sz="3600" baseline="-250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911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monarch_colors">
  <a:themeElements>
    <a:clrScheme name="Custom 3">
      <a:dk1>
        <a:srgbClr val="030511"/>
      </a:dk1>
      <a:lt1>
        <a:srgbClr val="DEC079"/>
      </a:lt1>
      <a:dk2>
        <a:srgbClr val="393E42"/>
      </a:dk2>
      <a:lt2>
        <a:srgbClr val="E7E6E6"/>
      </a:lt2>
      <a:accent1>
        <a:srgbClr val="393E42"/>
      </a:accent1>
      <a:accent2>
        <a:srgbClr val="DEC079"/>
      </a:accent2>
      <a:accent3>
        <a:srgbClr val="EB612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arch_colors" id="{7C0CB491-D94B-4DEF-A149-5B6AC127540B}" vid="{6D4E40F7-99C0-4335-9B3F-1C72001545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1316</Words>
  <Application>Microsoft Office PowerPoint</Application>
  <PresentationFormat>Widescreen</PresentationFormat>
  <Paragraphs>440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monarch_colors</vt:lpstr>
      <vt:lpstr>Testing for Hardy-Weinberg Proportions:  Theory and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for Hardy-Weinberg Proportions, Selection, and Effects of Filtering</dc:title>
  <dc:creator>William Hemstrom</dc:creator>
  <cp:lastModifiedBy>Hemstrom, William Beryl</cp:lastModifiedBy>
  <cp:revision>10</cp:revision>
  <dcterms:created xsi:type="dcterms:W3CDTF">2022-09-08T01:10:22Z</dcterms:created>
  <dcterms:modified xsi:type="dcterms:W3CDTF">2023-08-28T21:43:04Z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2023-08-28T18:35:19Z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b7313c84-9f03-4fbc-a5e5-5d9afe3ea2fc</vt:lpwstr>
  </property>
  <property fmtid="{D5CDD505-2E9C-101B-9397-08002B2CF9AE}" pid="8" name="MSIP_Label_4044bd30-2ed7-4c9d-9d12-46200872a97b_ContentBits">
    <vt:lpwstr>0</vt:lpwstr>
  </property>
</Properties>
</file>